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6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46EE-C1EC-448B-B5BD-7D73D573B53B}" type="datetimeFigureOut">
              <a:rPr lang="nb-NO" smtClean="0"/>
              <a:t>20.01.2020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BA95F-8EC6-433D-8412-422AFED212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94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Kvinner fra land utenfor OECD som har innvandret til Norge i Voksen</a:t>
            </a:r>
            <a:r>
              <a:rPr lang="nb-NO" baseline="0" dirty="0"/>
              <a:t> alder Statistisk sett den gruppen som har lavest arbeidslivs-deltakelse. Lavest måloppnåelse i introduksjonsprogrammet. Vi lykkes (70 % videre til ordinært arbeid de siste 3 årene).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84F1A-249D-4EA6-99C2-00EC063286C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30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92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56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5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3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4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3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3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31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44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34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1B7EBB18-7DDA-42D9-9F1F-D888C97B6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Freeform 9">
            <a:extLst>
              <a:ext uri="{FF2B5EF4-FFF2-40B4-BE49-F238E27FC236}">
                <a16:creationId xmlns:a16="http://schemas.microsoft.com/office/drawing/2014/main" id="{16ED3356-3763-40CB-B348-1BBCE0968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B2C26F3-E878-4BDD-AF12-47FC57F18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D956EF02-3C15-4ED5-836A-7E76904632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F4A856B-8A19-44AB-B103-6DEA1A85F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632652B-3527-465E-80F2-B18F530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800" b="1" spc="200">
                <a:solidFill>
                  <a:srgbClr val="FFFFFF"/>
                </a:solidFill>
              </a:rPr>
              <a:t>Å knekke Mammakoden -Nye veier til arbeid for kvinner med innvandrerbakgrunn</a:t>
            </a:r>
            <a:br>
              <a:rPr lang="en-US" sz="2800" spc="200">
                <a:solidFill>
                  <a:srgbClr val="FFFFFF"/>
                </a:solidFill>
              </a:rPr>
            </a:br>
            <a:endParaRPr lang="en-US" sz="2800" spc="200">
              <a:solidFill>
                <a:srgbClr val="FFFFFF"/>
              </a:solidFill>
            </a:endParaRPr>
          </a:p>
        </p:txBody>
      </p:sp>
      <p:pic>
        <p:nvPicPr>
          <p:cNvPr id="15" name="Bilde 14" descr="Et bilde som inneholder person, kvinne, ung, stående&#10;&#10;Automatisk generert beskrivelse">
            <a:extLst>
              <a:ext uri="{FF2B5EF4-FFF2-40B4-BE49-F238E27FC236}">
                <a16:creationId xmlns:a16="http://schemas.microsoft.com/office/drawing/2014/main" id="{13344F42-676F-4E16-93C5-5484373261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11305"/>
          <a:stretch/>
        </p:blipFill>
        <p:spPr>
          <a:xfrm rot="5400000">
            <a:off x="-736349" y="736350"/>
            <a:ext cx="4399100" cy="2926400"/>
          </a:xfrm>
          <a:prstGeom prst="rect">
            <a:avLst/>
          </a:prstGeom>
        </p:spPr>
      </p:pic>
      <p:pic>
        <p:nvPicPr>
          <p:cNvPr id="4" name="Bilde 3" descr="Et bilde som inneholder tegning, rom&#10;&#10;Automatisk generert beskrivelse">
            <a:extLst>
              <a:ext uri="{FF2B5EF4-FFF2-40B4-BE49-F238E27FC236}">
                <a16:creationId xmlns:a16="http://schemas.microsoft.com/office/drawing/2014/main" id="{72D814A8-3805-4629-95B1-3C21A34481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7" r="17509" b="3"/>
          <a:stretch/>
        </p:blipFill>
        <p:spPr>
          <a:xfrm>
            <a:off x="3091065" y="1"/>
            <a:ext cx="2922602" cy="4399100"/>
          </a:xfrm>
          <a:prstGeom prst="rect">
            <a:avLst/>
          </a:prstGeom>
        </p:spPr>
      </p:pic>
      <p:pic>
        <p:nvPicPr>
          <p:cNvPr id="5" name="Plassholder for innhold 4" descr="Et bilde som inneholder skilt, spiller&#10;&#10;Automatisk generert beskrivelse">
            <a:extLst>
              <a:ext uri="{FF2B5EF4-FFF2-40B4-BE49-F238E27FC236}">
                <a16:creationId xmlns:a16="http://schemas.microsoft.com/office/drawing/2014/main" id="{713F0B41-06D1-481A-96FE-DD2DA003D22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2" b="9458"/>
          <a:stretch/>
        </p:blipFill>
        <p:spPr>
          <a:xfrm>
            <a:off x="6174534" y="480"/>
            <a:ext cx="2933994" cy="4398620"/>
          </a:xfrm>
          <a:prstGeom prst="rect">
            <a:avLst/>
          </a:prstGeom>
        </p:spPr>
      </p:pic>
      <p:pic>
        <p:nvPicPr>
          <p:cNvPr id="7" name="Plassholder for innhold 6" descr="Et bilde som inneholder mat, person, bord, tallerken&#10;&#10;Automatisk generert beskrivelse">
            <a:extLst>
              <a:ext uri="{FF2B5EF4-FFF2-40B4-BE49-F238E27FC236}">
                <a16:creationId xmlns:a16="http://schemas.microsoft.com/office/drawing/2014/main" id="{3BE9B4A1-629F-4298-B22C-C6C59A0E8A9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1" r="4429" b="-1"/>
          <a:stretch/>
        </p:blipFill>
        <p:spPr>
          <a:xfrm>
            <a:off x="9265599" y="10"/>
            <a:ext cx="2930199" cy="4399091"/>
          </a:xfrm>
          <a:prstGeom prst="rect">
            <a:avLst/>
          </a:prstGeom>
        </p:spPr>
      </p:pic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4173084-B66E-4C45-A062-42080D166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2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A0BCA5-79B9-4214-9008-BCC8BAC41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1728" y="585216"/>
            <a:ext cx="5740739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Det sosiale problemet vi jobber med</a:t>
            </a:r>
          </a:p>
        </p:txBody>
      </p:sp>
      <p:pic>
        <p:nvPicPr>
          <p:cNvPr id="6" name="Bilde 5" descr="Et bilde som inneholder person, innendørs, bord, mat&#10;&#10;Automatisk generert beskrivelse">
            <a:extLst>
              <a:ext uri="{FF2B5EF4-FFF2-40B4-BE49-F238E27FC236}">
                <a16:creationId xmlns:a16="http://schemas.microsoft.com/office/drawing/2014/main" id="{C7CDFA06-0003-463D-A8F5-2673BFCB046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8915"/>
          <a:stretch/>
        </p:blipFill>
        <p:spPr>
          <a:xfrm>
            <a:off x="484632" y="484632"/>
            <a:ext cx="3248521" cy="3511948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1A762210-74F1-4C99-86EF-1A547DCF1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4632"/>
            <a:ext cx="1082693" cy="3511948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14">
            <a:extLst>
              <a:ext uri="{FF2B5EF4-FFF2-40B4-BE49-F238E27FC236}">
                <a16:creationId xmlns:a16="http://schemas.microsoft.com/office/drawing/2014/main" id="{8765910E-709B-48D5-90A1-C9D98375F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6896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6">
            <a:extLst>
              <a:ext uri="{FF2B5EF4-FFF2-40B4-BE49-F238E27FC236}">
                <a16:creationId xmlns:a16="http://schemas.microsoft.com/office/drawing/2014/main" id="{2E145966-B909-4C1C-91A8-0C4EA098B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775" y="4150596"/>
            <a:ext cx="1038557" cy="2231807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6" r="5894" b="-1"/>
          <a:stretch/>
        </p:blipFill>
        <p:spPr>
          <a:xfrm>
            <a:off x="1688924" y="4150596"/>
            <a:ext cx="3291514" cy="2231808"/>
          </a:xfrm>
          <a:prstGeom prst="rect">
            <a:avLst/>
          </a:prstGeom>
        </p:spPr>
      </p:pic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951728" y="2286000"/>
            <a:ext cx="5740739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/>
              <a:t>Kvinner med minoritetsbakgrunn i vår målgruppe står lenger fra arbeidslivet enn andre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/>
              <a:t>I Norge er man i de fleste familier avhengig av </a:t>
            </a:r>
            <a:r>
              <a:rPr lang="en-US" b="1"/>
              <a:t>to inntekter </a:t>
            </a:r>
            <a:r>
              <a:rPr lang="en-US"/>
              <a:t>for å unngå barnefattigdom, generell fattigdomsproblematikk og belastning av velferdsytelser.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/>
              <a:t>Lavere måloppnåelse </a:t>
            </a:r>
            <a:r>
              <a:rPr lang="en-US"/>
              <a:t>enn majoriteten i introduksjonsprogrammet. Færre kvalifiserer til ordinært arbeidsliv.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/>
              <a:t>Personer uten grunnskole har få muligheter til å samle formelle kvalifikasjoner eller ta fagbrev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3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6D3409-44BB-4A71-9A9D-327EE2380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6">
            <a:extLst>
              <a:ext uri="{FF2B5EF4-FFF2-40B4-BE49-F238E27FC236}">
                <a16:creationId xmlns:a16="http://schemas.microsoft.com/office/drawing/2014/main" id="{09BBBEEE-806C-4A90-8814-8CC055B2F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C83452E-E782-46FD-80E8-D735EEC51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solidFill>
                  <a:srgbClr val="FFFFFF"/>
                </a:solidFill>
              </a:rPr>
              <a:t>Løsningen</a:t>
            </a:r>
            <a:r>
              <a:rPr lang="en-US" b="1" dirty="0">
                <a:solidFill>
                  <a:srgbClr val="FFFFFF"/>
                </a:solidFill>
              </a:rPr>
              <a:t>?</a:t>
            </a:r>
          </a:p>
        </p:txBody>
      </p:sp>
      <p:cxnSp>
        <p:nvCxnSpPr>
          <p:cNvPr id="22" name="Straight Connector 18">
            <a:extLst>
              <a:ext uri="{FF2B5EF4-FFF2-40B4-BE49-F238E27FC236}">
                <a16:creationId xmlns:a16="http://schemas.microsoft.com/office/drawing/2014/main" id="{00C808AD-1D78-4549-AAD3-A9C0603EB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F930A093-9AD0-46BE-BF2D-BC21F7A43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Å </a:t>
            </a:r>
            <a:r>
              <a:rPr lang="en-US" sz="2800" dirty="0" err="1">
                <a:solidFill>
                  <a:srgbClr val="FFFFFF"/>
                </a:solidFill>
              </a:rPr>
              <a:t>sørge</a:t>
            </a:r>
            <a:r>
              <a:rPr lang="en-US" sz="2800" dirty="0">
                <a:solidFill>
                  <a:srgbClr val="FFFFFF"/>
                </a:solidFill>
              </a:rPr>
              <a:t> for at </a:t>
            </a:r>
            <a:r>
              <a:rPr lang="en-US" sz="2800" dirty="0" err="1">
                <a:solidFill>
                  <a:srgbClr val="FFFFFF"/>
                </a:solidFill>
              </a:rPr>
              <a:t>mennesker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som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kommer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til</a:t>
            </a:r>
            <a:r>
              <a:rPr lang="en-US" sz="2800" dirty="0">
                <a:solidFill>
                  <a:srgbClr val="FFFFFF"/>
                </a:solidFill>
              </a:rPr>
              <a:t> Norge </a:t>
            </a:r>
            <a:r>
              <a:rPr lang="en-US" sz="2800" dirty="0" err="1">
                <a:solidFill>
                  <a:srgbClr val="FFFFFF"/>
                </a:solidFill>
              </a:rPr>
              <a:t>får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brukt</a:t>
            </a:r>
            <a:r>
              <a:rPr lang="en-US" sz="2800" dirty="0">
                <a:solidFill>
                  <a:srgbClr val="FFFFFF"/>
                </a:solidFill>
              </a:rPr>
              <a:t> det de </a:t>
            </a:r>
            <a:r>
              <a:rPr lang="en-US" sz="2800" dirty="0" err="1">
                <a:solidFill>
                  <a:srgbClr val="FFFFFF"/>
                </a:solidFill>
              </a:rPr>
              <a:t>kan</a:t>
            </a:r>
            <a:r>
              <a:rPr lang="en-US" sz="2800" dirty="0">
                <a:solidFill>
                  <a:srgbClr val="FFFFFF"/>
                </a:solidFill>
              </a:rPr>
              <a:t>, </a:t>
            </a:r>
            <a:r>
              <a:rPr lang="en-US" sz="2800" dirty="0" err="1">
                <a:solidFill>
                  <a:srgbClr val="FFFFFF"/>
                </a:solidFill>
              </a:rPr>
              <a:t>og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omsette</a:t>
            </a:r>
            <a:r>
              <a:rPr lang="en-US" sz="2800" dirty="0">
                <a:solidFill>
                  <a:srgbClr val="FFFFFF"/>
                </a:solidFill>
              </a:rPr>
              <a:t> den </a:t>
            </a:r>
            <a:r>
              <a:rPr lang="en-US" sz="2800" dirty="0" err="1">
                <a:solidFill>
                  <a:srgbClr val="FFFFFF"/>
                </a:solidFill>
              </a:rPr>
              <a:t>arbeidkraftressursen</a:t>
            </a:r>
            <a:r>
              <a:rPr lang="en-US" sz="2800" dirty="0">
                <a:solidFill>
                  <a:srgbClr val="FFFFFF"/>
                </a:solidFill>
              </a:rPr>
              <a:t> de </a:t>
            </a:r>
            <a:r>
              <a:rPr lang="en-US" sz="2800" dirty="0" err="1">
                <a:solidFill>
                  <a:srgbClr val="FFFFFF"/>
                </a:solidFill>
              </a:rPr>
              <a:t>er</a:t>
            </a:r>
            <a:r>
              <a:rPr lang="en-US" sz="2800" dirty="0">
                <a:solidFill>
                  <a:srgbClr val="FFFFFF"/>
                </a:solidFill>
              </a:rPr>
              <a:t>. 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2800" dirty="0">
                <a:solidFill>
                  <a:srgbClr val="FFFFFF"/>
                </a:solidFill>
              </a:rPr>
              <a:t>“If it </a:t>
            </a:r>
            <a:r>
              <a:rPr lang="en-US" sz="2800" dirty="0" err="1">
                <a:solidFill>
                  <a:srgbClr val="FFFFFF"/>
                </a:solidFill>
              </a:rPr>
              <a:t>aint</a:t>
            </a:r>
            <a:r>
              <a:rPr lang="en-US" sz="2800" dirty="0">
                <a:solidFill>
                  <a:srgbClr val="FFFFFF"/>
                </a:solidFill>
              </a:rPr>
              <a:t> broken, don’t fix it….”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lassholder for innhold 9" descr="Et bilde som inneholder person, innendørs, gruppe, grønn&#10;&#10;Automatisk generert beskrivelse">
            <a:extLst>
              <a:ext uri="{FF2B5EF4-FFF2-40B4-BE49-F238E27FC236}">
                <a16:creationId xmlns:a16="http://schemas.microsoft.com/office/drawing/2014/main" id="{B27CF7D6-9AF0-48EF-B308-564847B8DD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8" r="1" b="6045"/>
          <a:stretch/>
        </p:blipFill>
        <p:spPr>
          <a:xfrm>
            <a:off x="6096000" y="640080"/>
            <a:ext cx="5455921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11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 - NHO Fellesskapet" ma:contentTypeID="0x01010024A2C8D6A070534B9CF4AD2589879B1E040100B936E1C1F93E2F4D917BFBC1DEC28E71" ma:contentTypeVersion="13" ma:contentTypeDescription="Opprett et nytt dokument." ma:contentTypeScope="" ma:versionID="d32e159f4f5642452f63321c7953d7d2">
  <xsd:schema xmlns:xsd="http://www.w3.org/2001/XMLSchema" xmlns:xs="http://www.w3.org/2001/XMLSchema" xmlns:p="http://schemas.microsoft.com/office/2006/metadata/properties" xmlns:ns2="f909def9-6662-4ec9-b2d2-41be86eee7c4" xmlns:ns3="749ab8b6-ff35-4a4f-9f18-9cef83ce6420" xmlns:ns4="99a3738e-5388-4b66-8f1a-a0f5c72f9dd8" targetNamespace="http://schemas.microsoft.com/office/2006/metadata/properties" ma:root="true" ma:fieldsID="ff9a627fa364dd425ec351f18933afe7" ns2:_="" ns3:_="" ns4:_="">
    <xsd:import namespace="f909def9-6662-4ec9-b2d2-41be86eee7c4"/>
    <xsd:import namespace="749ab8b6-ff35-4a4f-9f18-9cef83ce6420"/>
    <xsd:import namespace="99a3738e-5388-4b66-8f1a-a0f5c72f9dd8"/>
    <xsd:element name="properties">
      <xsd:complexType>
        <xsd:sequence>
          <xsd:element name="documentManagement">
            <xsd:complexType>
              <xsd:all>
                <xsd:element ref="ns2:NHO_DocumentStatus" minOccurs="0"/>
                <xsd:element ref="ns2:NHO_DocumentProperty" minOccurs="0"/>
                <xsd:element ref="ns2:NHO_DocumentDate" minOccurs="0"/>
                <xsd:element ref="ns2:c33924c3673147c88830f2707c1978bc" minOccurs="0"/>
                <xsd:element ref="ns3:TaxCatchAll" minOccurs="0"/>
                <xsd:element ref="ns3:TaxCatchAllLabel" minOccurs="0"/>
                <xsd:element ref="ns2:p8a47c7619634ae9930087b62d76e394" minOccurs="0"/>
                <xsd:element ref="ns3:TaxKeywordTaxHTField" minOccurs="0"/>
                <xsd:element ref="ns2:ARENA_DocumentReference" minOccurs="0"/>
                <xsd:element ref="ns2:ARENA_DocumentRecipient" minOccurs="0"/>
                <xsd:element ref="ns2:ARENA_DocumentSender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9def9-6662-4ec9-b2d2-41be86eee7c4" elementFormDefault="qualified">
    <xsd:import namespace="http://schemas.microsoft.com/office/2006/documentManagement/types"/>
    <xsd:import namespace="http://schemas.microsoft.com/office/infopath/2007/PartnerControls"/>
    <xsd:element name="NHO_DocumentStatus" ma:index="8" nillable="true" ma:displayName="Status" ma:default="Under behandling" ma:description="Status" ma:format="Dropdown" ma:internalName="NHO_DocumentStatus" ma:readOnly="false">
      <xsd:simpleType>
        <xsd:restriction base="dms:Choice">
          <xsd:enumeration value="Under behandling"/>
          <xsd:enumeration value="Til fordeling"/>
          <xsd:enumeration value="Arkivert"/>
        </xsd:restriction>
      </xsd:simpleType>
    </xsd:element>
    <xsd:element name="NHO_DocumentProperty" ma:index="9" nillable="true" ma:displayName="Inn/ut/internt" ma:default="Internt" ma:description="Inn/ut/internt" ma:format="Dropdown" ma:internalName="NHO_DocumentProperty" ma:readOnly="false">
      <xsd:simpleType>
        <xsd:restriction base="dms:Choice">
          <xsd:enumeration value="Internt"/>
          <xsd:enumeration value="Ut"/>
          <xsd:enumeration value="Inn"/>
        </xsd:restriction>
      </xsd:simpleType>
    </xsd:element>
    <xsd:element name="NHO_DocumentDate" ma:index="10" nillable="true" ma:displayName="Dokumentdato" ma:description="Dokumentdato" ma:format="DateOnly" ma:internalName="NHO_DocumentDate" ma:readOnly="false">
      <xsd:simpleType>
        <xsd:restriction base="dms:DateTime"/>
      </xsd:simpleType>
    </xsd:element>
    <xsd:element name="c33924c3673147c88830f2707c1978bc" ma:index="11" nillable="true" ma:taxonomy="true" ma:internalName="c33924c3673147c88830f2707c1978bc" ma:taxonomyFieldName="NhoMmdCaseWorker" ma:displayName="Saksbehandler" ma:readOnly="false" ma:fieldId="{c33924c3-6731-47c8-8830-f2707c1978bc}" ma:sspId="9119b49b-2cc3-444e-b755-8692f4554da6" ma:termSetId="a75e361f-3881-449b-8e3a-eada1710eb3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8a47c7619634ae9930087b62d76e394" ma:index="15" nillable="true" ma:taxonomy="true" ma:internalName="p8a47c7619634ae9930087b62d76e394" ma:taxonomyFieldName="NHO_OrganisationUnit" ma:displayName="Organisasjonsenhet" ma:readOnly="false" ma:fieldId="{98a47c76-1963-4ae9-9300-87b62d76e394}" ma:sspId="9119b49b-2cc3-444e-b755-8692f4554da6" ma:termSetId="4686cc46-fb62-423b-8caf-c5de8864a4b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RENA_DocumentReference" ma:index="19" nillable="true" ma:displayName="Deres referanse" ma:description="Deres referanse" ma:internalName="ARENA_DocumentReference" ma:readOnly="false">
      <xsd:simpleType>
        <xsd:restriction base="dms:Text"/>
      </xsd:simpleType>
    </xsd:element>
    <xsd:element name="ARENA_DocumentRecipient" ma:index="20" nillable="true" ma:displayName="Mottaker" ma:description="Mottaker" ma:internalName="ARENA_DocumentRecipient" ma:readOnly="false">
      <xsd:simpleType>
        <xsd:restriction base="dms:Text"/>
      </xsd:simpleType>
    </xsd:element>
    <xsd:element name="ARENA_DocumentSender" ma:index="21" nillable="true" ma:displayName="Avsender" ma:description="Avsender" ma:internalName="ARENA_DocumentSend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9ab8b6-ff35-4a4f-9f18-9cef83ce642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description="" ma:hidden="true" ma:list="{c1f24808-4f97-42f0-9995-38f703a05fad}" ma:internalName="TaxCatchAll" ma:showField="CatchAllData" ma:web="99a3738e-5388-4b66-8f1a-a0f5c72f9d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c1f24808-4f97-42f0-9995-38f703a05fad}" ma:internalName="TaxCatchAllLabel" ma:readOnly="true" ma:showField="CatchAllDataLabel" ma:web="99a3738e-5388-4b66-8f1a-a0f5c72f9d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7" nillable="true" ma:taxonomy="true" ma:internalName="TaxKeywordTaxHTField" ma:taxonomyFieldName="TaxKeyword" ma:displayName="Organisasjonsnøkkelord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3738e-5388-4b66-8f1a-a0f5c72f9dd8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Fast ID" ma:description="Behold IDen ved tilleggin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haredContentType xmlns="Microsoft.SharePoint.Taxonomy.ContentTypeSync" SourceId="9119b49b-2cc3-444e-b755-8692f4554da6" ContentTypeId="0x01010024A2C8D6A070534B9CF4AD2589879B1E04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9a3738e-5388-4b66-8f1a-a0f5c72f9dd8">RF11-1608524536-368183</_dlc_DocId>
    <_dlc_DocIdUrl xmlns="99a3738e-5388-4b66-8f1a-a0f5c72f9dd8">
      <Url>https://nhosp.sharepoint.com/sites/NHOTelemark/_layouts/15/DocIdRedir.aspx?ID=RF11-1608524536-368183</Url>
      <Description>RF11-1608524536-368183</Description>
    </_dlc_DocIdUrl>
    <NHO_DocumentStatus xmlns="f909def9-6662-4ec9-b2d2-41be86eee7c4">Under behandling</NHO_DocumentStatus>
    <NHO_DocumentProperty xmlns="f909def9-6662-4ec9-b2d2-41be86eee7c4">Internt</NHO_DocumentProperty>
    <ARENA_DocumentReference xmlns="f909def9-6662-4ec9-b2d2-41be86eee7c4" xsi:nil="true"/>
    <NHO_DocumentDate xmlns="f909def9-6662-4ec9-b2d2-41be86eee7c4" xsi:nil="true"/>
    <p8a47c7619634ae9930087b62d76e394 xmlns="f909def9-6662-4ec9-b2d2-41be86eee7c4">
      <Terms xmlns="http://schemas.microsoft.com/office/infopath/2007/PartnerControls"/>
    </p8a47c7619634ae9930087b62d76e394>
    <TaxCatchAll xmlns="749ab8b6-ff35-4a4f-9f18-9cef83ce6420"/>
    <ARENA_DocumentRecipient xmlns="f909def9-6662-4ec9-b2d2-41be86eee7c4" xsi:nil="true"/>
    <TaxKeywordTaxHTField xmlns="749ab8b6-ff35-4a4f-9f18-9cef83ce6420">
      <Terms xmlns="http://schemas.microsoft.com/office/infopath/2007/PartnerControls"/>
    </TaxKeywordTaxHTField>
    <ARENA_DocumentSender xmlns="f909def9-6662-4ec9-b2d2-41be86eee7c4" xsi:nil="true"/>
    <c33924c3673147c88830f2707c1978bc xmlns="f909def9-6662-4ec9-b2d2-41be86eee7c4">
      <Terms xmlns="http://schemas.microsoft.com/office/infopath/2007/PartnerControls"/>
    </c33924c3673147c88830f2707c1978bc>
  </documentManagement>
</p:properties>
</file>

<file path=customXml/itemProps1.xml><?xml version="1.0" encoding="utf-8"?>
<ds:datastoreItem xmlns:ds="http://schemas.openxmlformats.org/officeDocument/2006/customXml" ds:itemID="{A8F99CE5-4481-4802-B71A-A3F4E3B92022}"/>
</file>

<file path=customXml/itemProps2.xml><?xml version="1.0" encoding="utf-8"?>
<ds:datastoreItem xmlns:ds="http://schemas.openxmlformats.org/officeDocument/2006/customXml" ds:itemID="{54F532D7-A249-4604-8379-F48D18FACDB2}"/>
</file>

<file path=customXml/itemProps3.xml><?xml version="1.0" encoding="utf-8"?>
<ds:datastoreItem xmlns:ds="http://schemas.openxmlformats.org/officeDocument/2006/customXml" ds:itemID="{43F99364-15DC-45A3-BDC4-16879F949CC0}"/>
</file>

<file path=customXml/itemProps4.xml><?xml version="1.0" encoding="utf-8"?>
<ds:datastoreItem xmlns:ds="http://schemas.openxmlformats.org/officeDocument/2006/customXml" ds:itemID="{65A8F11B-98CE-4992-81EE-FCFC9370DBBD}"/>
</file>

<file path=customXml/itemProps5.xml><?xml version="1.0" encoding="utf-8"?>
<ds:datastoreItem xmlns:ds="http://schemas.openxmlformats.org/officeDocument/2006/customXml" ds:itemID="{48C21561-A4FF-4F6D-8073-B1B0C2F7AA2A}"/>
</file>

<file path=customXml/itemProps6.xml><?xml version="1.0" encoding="utf-8"?>
<ds:datastoreItem xmlns:ds="http://schemas.openxmlformats.org/officeDocument/2006/customXml" ds:itemID="{194FC93F-FBD6-4ACD-B5BB-050246B23B89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158</Words>
  <Application>Microsoft Office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9" baseType="lpstr">
      <vt:lpstr>Calibri</vt:lpstr>
      <vt:lpstr>Tw Cen MT</vt:lpstr>
      <vt:lpstr>Tw Cen MT Condensed</vt:lpstr>
      <vt:lpstr>Wingdings</vt:lpstr>
      <vt:lpstr>Wingdings 3</vt:lpstr>
      <vt:lpstr>Integral</vt:lpstr>
      <vt:lpstr>Å knekke Mammakoden -Nye veier til arbeid for kvinner med innvandrerbakgrunn </vt:lpstr>
      <vt:lpstr>Det sosiale problemet vi jobber med</vt:lpstr>
      <vt:lpstr>Løsningen?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knekke Mammakoden -Nye veier til arbeid for kvinner med innvandrerbakgrunn</dc:title>
  <dc:creator>camilla bilstad johannessen</dc:creator>
  <cp:lastModifiedBy>Vivil  Hunding Strømme</cp:lastModifiedBy>
  <cp:revision>1</cp:revision>
  <dcterms:created xsi:type="dcterms:W3CDTF">2020-01-20T10:52:50Z</dcterms:created>
  <dcterms:modified xsi:type="dcterms:W3CDTF">2020-01-20T11:52:50Z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0x01010024A2C8D6A070534B9CF4AD2589879B1E040100B936E1C1F93E2F4D917BFBC1DEC28E71</vt:lpwstr>
  </property>
  <property fmtid="{D5CDD505-2E9C-101B-9397-08002B2CF9AE}" pid="3" name="_dlc_DocIdItemGuid">
    <vt:lpwstr>3886e35b-7400-449a-9a97-017080a6ce59</vt:lpwstr>
  </property>
  <property fmtid="{D5CDD505-2E9C-101B-9397-08002B2CF9AE}" pid="4" name="TaxKeyword">
    <vt:lpwstr/>
  </property>
</Properties>
</file>