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4027" r:id="rId5"/>
    <p:sldId id="384" r:id="rId6"/>
    <p:sldId id="4024" r:id="rId7"/>
    <p:sldId id="4026" r:id="rId8"/>
    <p:sldId id="1585" r:id="rId9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540"/>
    <a:srgbClr val="884C91"/>
    <a:srgbClr val="2DBDB6"/>
    <a:srgbClr val="9BB496"/>
    <a:srgbClr val="D9B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8CD8F-20A6-4586-97C0-33B21835CC23}" v="2328" dt="2020-06-22T14:58:54.242"/>
    <p1510:client id="{30F64E4E-9521-433A-9A3D-21C26C5CBA73}" v="12" dt="2020-06-23T12:35:28.665"/>
    <p1510:client id="{8A692F84-7A9F-4B49-8B25-4B500E45961D}" v="1754" dt="2020-06-23T12:02:16.090"/>
    <p1510:client id="{8DEB742D-9A83-4D46-A90D-6ED769A7FAA7}" v="2" dt="2020-06-23T09:53:13.041"/>
    <p1510:client id="{8E2B48AD-3489-45C9-A0DB-DF150F906B19}" v="267" dt="2020-06-23T10:26:18.435"/>
    <p1510:client id="{93585329-DE51-46DF-9A37-9D50881DF121}" v="16" dt="2020-06-23T06:00:58.931"/>
    <p1510:client id="{A27F3885-1139-4DA5-A11D-A10EC6F85C6E}" v="646" dt="2020-06-23T13:30:08.102"/>
    <p1510:client id="{A51F74E3-6228-4136-AE6A-EE529450A40E}" v="1188" dt="2020-06-23T12:11:18.504"/>
    <p1510:client id="{C7DE3F66-E051-4AE9-99AC-E5CA49A258BB}" v="535" dt="2020-06-23T13:00:25.182"/>
    <p1510:client id="{DD8F70DC-4C56-4E36-A0C8-D2C2D86468A9}" v="121" dt="2020-06-23T07:49:24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77673" autoAdjust="0"/>
  </p:normalViewPr>
  <p:slideViewPr>
    <p:cSldViewPr snapToGrid="0">
      <p:cViewPr varScale="1">
        <p:scale>
          <a:sx n="63" d="100"/>
          <a:sy n="63" d="100"/>
        </p:scale>
        <p:origin x="17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A0F76A-6069-447A-970F-80322F9C07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CC731-7184-4CF3-850D-985504F05B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DD465-421B-4C32-84AE-AABEF8728086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F0AF6E-0C62-4A75-971F-B974BB3799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13D2FC-B88D-4303-973D-90B2F17A5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DEE50-FD8C-454A-AB19-F1403E4A08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A7601-C161-45C7-AE74-AF9456138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585D6-DBC7-44A4-8B63-C98EECF9F69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sz="1200" dirty="0">
              <a:solidFill>
                <a:schemeClr val="bg1"/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EF82-BAD7-455D-B635-E4DB4AF746D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2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Mange aktuelle for vår region – vi kan ta en posisjon!</a:t>
            </a:r>
          </a:p>
          <a:p>
            <a:r>
              <a:rPr lang="nb-NO" dirty="0" err="1"/>
              <a:t>Hyvind</a:t>
            </a:r>
            <a:r>
              <a:rPr lang="nb-NO" dirty="0"/>
              <a:t> – Equinor. Kobles opp med kompetanse fra oss i Sandefjord, bygges på </a:t>
            </a:r>
            <a:r>
              <a:rPr lang="nb-NO" dirty="0" err="1"/>
              <a:t>vestlandet</a:t>
            </a:r>
            <a:r>
              <a:rPr lang="nb-NO" dirty="0"/>
              <a:t>.</a:t>
            </a:r>
          </a:p>
          <a:p>
            <a:r>
              <a:rPr lang="nb-NO" dirty="0"/>
              <a:t>Havbruk, </a:t>
            </a:r>
            <a:r>
              <a:rPr lang="nb-NO" dirty="0" err="1"/>
              <a:t>Smoltfabrikk</a:t>
            </a:r>
            <a:r>
              <a:rPr lang="nb-NO" dirty="0"/>
              <a:t> i Kragerø</a:t>
            </a:r>
          </a:p>
          <a:p>
            <a:r>
              <a:rPr lang="nb-NO" dirty="0"/>
              <a:t>Batterier , vi har fortinn med billig grønn industrikraft, industriklynger, god automasjonskompetanse, starte med nisje og utvide.</a:t>
            </a:r>
          </a:p>
          <a:p>
            <a:r>
              <a:rPr lang="nb-NO" dirty="0"/>
              <a:t>Hydrogen ved </a:t>
            </a:r>
            <a:r>
              <a:rPr lang="nb-NO" dirty="0" err="1"/>
              <a:t>nel</a:t>
            </a:r>
            <a:endParaRPr lang="nb-NO" dirty="0"/>
          </a:p>
          <a:p>
            <a:r>
              <a:rPr lang="nb-NO" dirty="0"/>
              <a:t>Vi er et land med mye kraft men hvorfor ikke utvide det vi kan på nett til utlandet slik som man har gjort på olje og gass.</a:t>
            </a:r>
          </a:p>
          <a:p>
            <a:r>
              <a:rPr lang="nb-NO" dirty="0"/>
              <a:t>Vi har verdens beste helsevesen og sterke </a:t>
            </a:r>
            <a:r>
              <a:rPr lang="nb-NO" dirty="0" err="1"/>
              <a:t>nisjeposisjone</a:t>
            </a:r>
            <a:r>
              <a:rPr lang="nb-NO" dirty="0"/>
              <a:t>.</a:t>
            </a:r>
          </a:p>
          <a:p>
            <a:r>
              <a:rPr lang="nb-NO" dirty="0"/>
              <a:t>Vi har en fantastisk natur og selv om reiselivet er ned </a:t>
            </a:r>
          </a:p>
          <a:p>
            <a:r>
              <a:rPr lang="nb-NO" dirty="0" err="1"/>
              <a:t>Bionæring</a:t>
            </a:r>
            <a:r>
              <a:rPr lang="nb-NO" dirty="0"/>
              <a:t> – olav kommer tilbake med</a:t>
            </a:r>
          </a:p>
          <a:p>
            <a:r>
              <a:rPr lang="nb-NO" dirty="0"/>
              <a:t>teknisk kompetanse og kanskje Norges beste industrimiljø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EABFF-5F3B-42CD-8E4B-C9737593F62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54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585D6-DBC7-44A4-8B63-C98EECF9F6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56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Finansiering</a:t>
            </a:r>
            <a:r>
              <a:rPr lang="en-US" dirty="0"/>
              <a:t>  GIEK, </a:t>
            </a:r>
            <a:r>
              <a:rPr lang="en-US" dirty="0" err="1"/>
              <a:t>eksportkreditt</a:t>
            </a:r>
            <a:r>
              <a:rPr lang="en-US" dirty="0"/>
              <a:t> men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sikre</a:t>
            </a:r>
            <a:r>
              <a:rPr lang="en-US" dirty="0"/>
              <a:t> at </a:t>
            </a:r>
            <a:r>
              <a:rPr lang="en-US" dirty="0" err="1"/>
              <a:t>investeringer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I Norge </a:t>
            </a:r>
            <a:r>
              <a:rPr lang="en-US" dirty="0" err="1"/>
              <a:t>fremfor</a:t>
            </a:r>
            <a:r>
              <a:rPr lang="en-US" dirty="0"/>
              <a:t> Europa.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585D6-DBC7-44A4-8B63-C98EECF9F6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4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D284-3CE5-4C6F-91DC-26CCD88A4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751A0-EEDB-4EAD-8AF5-E90583320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21D4F-8AD0-4E42-8558-351BE021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887F4-3650-4DC5-9B20-65B1B521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5F8C-FF7B-4337-88EE-3656B204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736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C6E0-3229-4D83-84A9-EC4F2F3A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3C8B5-AD9C-46F7-B4F5-AB1BFA2DE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CA358-5357-4D92-A6FA-4A4A1E4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14E91-AB26-4278-B3B5-7C393BA1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F05FE-A089-44FD-9195-E8DFF7893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96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84EC48-B1EF-4BE1-BFAE-8F80E3C9A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B0866-ED71-4C35-B94C-21C4F1A66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97371-88A8-4AB2-A7D0-A2CDD527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21FC-4B27-45FD-8C92-98ADD6B4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3A72-B7FD-4EA0-B977-B707968C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7774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26314"/>
            <a:ext cx="10972800" cy="4935217"/>
          </a:xfrm>
        </p:spPr>
        <p:txBody>
          <a:bodyPr lIns="0" rIns="0"/>
          <a:lstStyle>
            <a:lvl1pPr>
              <a:defRPr sz="3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963060" indent="-488938">
              <a:defRPr sz="3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437181" indent="-474121">
              <a:defRPr sz="2933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911303" indent="-474121">
              <a:defRPr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387540" indent="-476239">
              <a:defRPr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 (Segoe UI 24pt)</a:t>
            </a:r>
          </a:p>
          <a:p>
            <a:pPr lvl="1"/>
            <a:r>
              <a:rPr lang="en-US"/>
              <a:t>Second level (Segoe UI 24pt)</a:t>
            </a:r>
          </a:p>
          <a:p>
            <a:pPr lvl="2"/>
            <a:r>
              <a:rPr lang="en-US"/>
              <a:t>Third level (Segoe UI 22pt)</a:t>
            </a:r>
          </a:p>
          <a:p>
            <a:pPr lvl="3"/>
            <a:r>
              <a:rPr lang="en-US"/>
              <a:t>Fourth level (Segoe UI 20pt)</a:t>
            </a:r>
          </a:p>
          <a:p>
            <a:pPr lvl="4"/>
            <a:r>
              <a:rPr lang="en-US"/>
              <a:t>Fifth level (Segoe UI 20pt)</a:t>
            </a:r>
            <a:endParaRPr lang="en-GB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3" y="295935"/>
            <a:ext cx="10945216" cy="6102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3733" b="0" spc="0" baseline="0">
                <a:solidFill>
                  <a:srgbClr val="1A344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4800" spc="53" baseline="0">
                <a:solidFill>
                  <a:srgbClr val="384D9B"/>
                </a:solidFill>
                <a:latin typeface="Arial" panose="020B0604020202020204" pitchFamily="34" charset="0"/>
              </a:defRPr>
            </a:lvl2pPr>
            <a:lvl3pPr>
              <a:defRPr sz="4800" spc="53" baseline="0">
                <a:solidFill>
                  <a:srgbClr val="384D9B"/>
                </a:solidFill>
                <a:latin typeface="Arial" panose="020B0604020202020204" pitchFamily="34" charset="0"/>
              </a:defRPr>
            </a:lvl3pPr>
            <a:lvl4pPr>
              <a:defRPr sz="4800" spc="53" baseline="0">
                <a:solidFill>
                  <a:srgbClr val="384D9B"/>
                </a:solidFill>
                <a:latin typeface="Arial" panose="020B0604020202020204" pitchFamily="34" charset="0"/>
              </a:defRPr>
            </a:lvl4pPr>
            <a:lvl5pPr>
              <a:defRPr sz="4800" spc="53" baseline="0">
                <a:solidFill>
                  <a:srgbClr val="384D9B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Slide title (Segoe UI 28pt)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6901" y="1004457"/>
            <a:ext cx="11005820" cy="0"/>
          </a:xfrm>
          <a:prstGeom prst="line">
            <a:avLst/>
          </a:prstGeom>
          <a:ln w="6350">
            <a:solidFill>
              <a:srgbClr val="233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669" y="6399896"/>
            <a:ext cx="672051" cy="134075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2066" y="6335887"/>
            <a:ext cx="680636" cy="25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spc="-133" baseline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B3120AC-0FB0-4B1F-9EA2-DF78B8AED3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1282701" y="6335887"/>
            <a:ext cx="1790699" cy="25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 presentation by Wood.</a:t>
            </a:r>
            <a:endParaRPr lang="en-GB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77349" y="6335887"/>
            <a:ext cx="7353300" cy="254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52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ho_blue" hidden="1">
            <a:extLst>
              <a:ext uri="{FF2B5EF4-FFF2-40B4-BE49-F238E27FC236}">
                <a16:creationId xmlns:a16="http://schemas.microsoft.com/office/drawing/2014/main" id="{64AA694E-B7D8-4734-8AC4-CBAA96B909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nho_pink" hidden="1">
            <a:extLst>
              <a:ext uri="{FF2B5EF4-FFF2-40B4-BE49-F238E27FC236}">
                <a16:creationId xmlns:a16="http://schemas.microsoft.com/office/drawing/2014/main" id="{A52240EE-DC6D-45F9-A959-72BA158DB7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pic>
        <p:nvPicPr>
          <p:cNvPr id="15" name="nho_green">
            <a:extLst>
              <a:ext uri="{FF2B5EF4-FFF2-40B4-BE49-F238E27FC236}">
                <a16:creationId xmlns:a16="http://schemas.microsoft.com/office/drawing/2014/main" id="{C69E3150-B446-49BC-8ECE-E4372A8EC9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" y="-3"/>
            <a:ext cx="12192000" cy="6858000"/>
          </a:xfrm>
          <a:prstGeom prst="rect">
            <a:avLst/>
          </a:prstGeom>
        </p:spPr>
      </p:pic>
      <p:pic>
        <p:nvPicPr>
          <p:cNvPr id="16" name="nho_red" hidden="1">
            <a:extLst>
              <a:ext uri="{FF2B5EF4-FFF2-40B4-BE49-F238E27FC236}">
                <a16:creationId xmlns:a16="http://schemas.microsoft.com/office/drawing/2014/main" id="{384BB565-A800-4084-ACE9-504FCDB776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B014647-AE33-470F-B159-4000DA8185BE}"/>
              </a:ext>
            </a:extLst>
          </p:cNvPr>
          <p:cNvSpPr/>
          <p:nvPr userDrawn="1"/>
        </p:nvSpPr>
        <p:spPr>
          <a:xfrm>
            <a:off x="0" y="1"/>
            <a:ext cx="12192000" cy="619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F2B23D8-3C59-4DDB-B307-00A65813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55" y="865317"/>
            <a:ext cx="10515600" cy="498598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3" name="Plassholder for tekst 9">
            <a:extLst>
              <a:ext uri="{FF2B5EF4-FFF2-40B4-BE49-F238E27FC236}">
                <a16:creationId xmlns:a16="http://schemas.microsoft.com/office/drawing/2014/main" id="{39962032-6469-4E8C-BE4C-C013FE1004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1" y="6371398"/>
            <a:ext cx="4848225" cy="371475"/>
          </a:xfrm>
          <a:ln>
            <a:noFill/>
          </a:ln>
        </p:spPr>
        <p:txBody>
          <a:bodyPr/>
          <a:lstStyle>
            <a:lvl1pPr marL="125959" indent="0">
              <a:buNone/>
              <a:defRPr/>
            </a:lvl1pPr>
          </a:lstStyle>
          <a:p>
            <a:pPr lvl="0"/>
            <a:r>
              <a:rPr lang="nb-NO"/>
              <a:t>Seksjonstittel</a:t>
            </a:r>
            <a:endParaRPr lang="en-US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00C9C10-00C5-4934-9153-60498145EF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413" y="1544593"/>
            <a:ext cx="10514640" cy="4121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9928-8AD9-4A69-8987-C8B5A4527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7898-3A78-43B1-9490-C238D62C2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48E92-938F-41C3-9480-4FFD4069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A7FA1-9A70-4B25-9181-50A407E4F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FE387-297F-48F9-931C-2769DE9C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169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712DE-7652-4F08-8D12-3305C438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CD53E-3A12-47CB-8F0B-682D42E8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E7557-F885-4D67-BD64-C84EB7E3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C2360-094F-49A9-BC90-5958D0CD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7008B-8FA9-42C3-BB0C-3D1A248D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58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14B9-56A0-496E-850B-01F12B49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E035-2FDC-46E0-9CB6-E731CD080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6D303-0CA9-4084-8646-D2641E653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49398-5647-4FEF-B0F2-2F6A154F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C6F17-1F4E-4688-9A19-DE4EB444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4FBD4-0906-4C2E-A949-A80F619E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664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6BBD-4D45-4A84-B8DB-8DDBCE25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8CC15-A6F2-4513-8B0D-2D23B19EE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A14F1-7C5C-429B-B5B3-680FF8577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141AB-42FD-41BF-B704-F7C8828A0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FDC7F-3432-4218-B567-B6EEAFA36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16311-4D1C-4951-9A80-786BBBE2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719E2-2868-44F1-83AF-693BAD10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23DD3-A964-4E91-A208-660E7167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500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45C3-DFE7-4C70-91F5-55D53FABB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0AF9B-C2BA-435C-B438-B03C5CAFE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1DEBC2-3D29-4940-9E33-B333CEE3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9735C-4727-4D99-8C55-CE622B80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66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9302D-DDB6-4640-BAE4-35F2700E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DD083-BAC6-428D-A24C-C3AEA969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1DE85-EE11-491E-953A-C46A473C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8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333F-A7C6-4C6F-A3CC-1CD595FC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40B6D-7D22-43AA-9AB7-C16F2DF5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45B29-F0DE-44B0-BA0E-219BB0799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FF667-E625-476E-8488-7165EC4F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D1950-8405-40DA-8617-9CF1BF7E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EB22E-FCAE-4E20-9714-41B3ABFD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86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2DA5-2928-4339-A0CC-E483082F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932EC-462F-435A-BE07-1A8C88107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1F8F5-F05B-4A25-9C69-BB80D70D3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85EED-1497-4543-9023-488C5A3A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E52BB-7C7A-4E0C-80C8-6925600B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4CBBD-0E9D-429C-AD38-F0BC41FD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1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84BD1-9841-4E31-A93D-96298B0E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04D1B-B7D8-42AF-9E81-A4B798E6F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09A3-6F51-4364-A4C9-5A71F1C85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C103-6817-4E24-8FA4-6450725D9DA8}" type="datetimeFigureOut">
              <a:rPr lang="en-AU" smtClean="0"/>
              <a:t>3/09/2020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19121-05AD-413A-99FB-A34A9ABBF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3F51-F3EB-446D-AFFB-DE6642BF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7FCA6-CA60-4FC9-BDBA-1E5ACD1437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6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sv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Relationship Id="rId22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9AF8-4998-4EB6-8F4E-A6B0C97B0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NHO - </a:t>
            </a:r>
            <a:r>
              <a:rPr lang="en-US" dirty="0" err="1"/>
              <a:t>Vei</a:t>
            </a:r>
            <a:r>
              <a:rPr lang="nb-NO" sz="4400" dirty="0">
                <a:latin typeface="+mj-lt"/>
              </a:rPr>
              <a:t>kart for fremtidens næringsliv 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3D7FC-EB7B-49E9-B4DE-8604E57625E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8453" y="2415527"/>
            <a:ext cx="10514640" cy="202694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Lars Fredrik Bakke</a:t>
            </a:r>
          </a:p>
          <a:p>
            <a:pPr marL="0" indent="0">
              <a:buNone/>
            </a:pPr>
            <a:r>
              <a:rPr lang="nb-NO" dirty="0"/>
              <a:t>Styreleder NHO Vestfold og Telemark</a:t>
            </a:r>
          </a:p>
          <a:p>
            <a:pPr marL="0" indent="0">
              <a:buNone/>
            </a:pPr>
            <a:r>
              <a:rPr lang="nb-NO" dirty="0"/>
              <a:t>Daglig leder Wood Norge </a:t>
            </a:r>
            <a:r>
              <a:rPr lang="nb-NO" sz="2800" dirty="0">
                <a:solidFill>
                  <a:schemeClr val="bg1"/>
                </a:solidFill>
                <a:latin typeface="+mj-lt"/>
              </a:rPr>
              <a:t>for fremtidens næringsliv</a:t>
            </a:r>
          </a:p>
        </p:txBody>
      </p:sp>
    </p:spTree>
    <p:extLst>
      <p:ext uri="{BB962C8B-B14F-4D97-AF65-F5344CB8AC3E}">
        <p14:creationId xmlns:p14="http://schemas.microsoft.com/office/powerpoint/2010/main" val="66714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9B8100-B031-45B8-9BED-5C69304B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5" y="397875"/>
            <a:ext cx="10515600" cy="498598"/>
          </a:xfrm>
        </p:spPr>
        <p:txBody>
          <a:bodyPr/>
          <a:lstStyle/>
          <a:p>
            <a:r>
              <a:rPr lang="nb-NO" sz="4400" b="1" dirty="0"/>
              <a:t>Utfordringen – hva skal erstatte olje og gass</a:t>
            </a:r>
            <a:endParaRPr lang="nb-NO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429415" y="5239318"/>
            <a:ext cx="10514640" cy="4121150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nb-NO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Denne utfordringen kan ikke løses med en enkel erstatning ny næring, men av et nytt mangfold.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35713"/>
            <a:ext cx="681038" cy="254000"/>
          </a:xfrm>
        </p:spPr>
        <p:txBody>
          <a:bodyPr/>
          <a:lstStyle/>
          <a:p>
            <a:fld id="{3B3120AC-0FB0-4B1F-9EA2-DF78B8AED3C7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ED6019-2234-4CEC-BAA6-FAC73C025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63" y="1062490"/>
            <a:ext cx="5481025" cy="39796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4EE24-8085-4E15-A8DC-CC519FCC8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09" y="1191149"/>
            <a:ext cx="5347428" cy="3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: avrundede hjørner 38">
            <a:extLst>
              <a:ext uri="{FF2B5EF4-FFF2-40B4-BE49-F238E27FC236}">
                <a16:creationId xmlns:a16="http://schemas.microsoft.com/office/drawing/2014/main" id="{8419A070-17DB-4EF3-910E-6D9E3D05CD14}"/>
              </a:ext>
            </a:extLst>
          </p:cNvPr>
          <p:cNvSpPr/>
          <p:nvPr/>
        </p:nvSpPr>
        <p:spPr>
          <a:xfrm>
            <a:off x="7514516" y="4946819"/>
            <a:ext cx="4157751" cy="9666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8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8" name="Rektangel: avrundede hjørner 37">
            <a:extLst>
              <a:ext uri="{FF2B5EF4-FFF2-40B4-BE49-F238E27FC236}">
                <a16:creationId xmlns:a16="http://schemas.microsoft.com/office/drawing/2014/main" id="{5EAA8FAB-699D-4BCB-A0E3-9CDB9B0D6B07}"/>
              </a:ext>
            </a:extLst>
          </p:cNvPr>
          <p:cNvSpPr/>
          <p:nvPr/>
        </p:nvSpPr>
        <p:spPr>
          <a:xfrm>
            <a:off x="7523217" y="3855901"/>
            <a:ext cx="4157751" cy="9666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8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7" name="Rektangel: avrundede hjørner 36">
            <a:extLst>
              <a:ext uri="{FF2B5EF4-FFF2-40B4-BE49-F238E27FC236}">
                <a16:creationId xmlns:a16="http://schemas.microsoft.com/office/drawing/2014/main" id="{A999E886-97F7-4CCA-95F8-18C32727A07C}"/>
              </a:ext>
            </a:extLst>
          </p:cNvPr>
          <p:cNvSpPr/>
          <p:nvPr/>
        </p:nvSpPr>
        <p:spPr>
          <a:xfrm>
            <a:off x="7514512" y="2748668"/>
            <a:ext cx="4157751" cy="9666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8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id="{F09B58B7-8D2A-4BB5-BE06-4EF409AC06F0}"/>
              </a:ext>
            </a:extLst>
          </p:cNvPr>
          <p:cNvSpPr/>
          <p:nvPr/>
        </p:nvSpPr>
        <p:spPr>
          <a:xfrm>
            <a:off x="7514518" y="1667503"/>
            <a:ext cx="4157751" cy="9666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8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4" name="Rektangel: avrundede hjørner 33">
            <a:extLst>
              <a:ext uri="{FF2B5EF4-FFF2-40B4-BE49-F238E27FC236}">
                <a16:creationId xmlns:a16="http://schemas.microsoft.com/office/drawing/2014/main" id="{0D9EA635-9B8E-4E24-BF71-CD82E073D318}"/>
              </a:ext>
            </a:extLst>
          </p:cNvPr>
          <p:cNvSpPr/>
          <p:nvPr/>
        </p:nvSpPr>
        <p:spPr>
          <a:xfrm>
            <a:off x="3206391" y="4935377"/>
            <a:ext cx="4157751" cy="9666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8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3" name="Rektangel: avrundede hjørner 32">
            <a:extLst>
              <a:ext uri="{FF2B5EF4-FFF2-40B4-BE49-F238E27FC236}">
                <a16:creationId xmlns:a16="http://schemas.microsoft.com/office/drawing/2014/main" id="{8A73ED11-A99B-40E8-95DC-6D96CD11F049}"/>
              </a:ext>
            </a:extLst>
          </p:cNvPr>
          <p:cNvSpPr/>
          <p:nvPr/>
        </p:nvSpPr>
        <p:spPr>
          <a:xfrm>
            <a:off x="3196952" y="3854770"/>
            <a:ext cx="4157751" cy="9666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8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2" name="Rektangel: avrundede hjørner 31">
            <a:extLst>
              <a:ext uri="{FF2B5EF4-FFF2-40B4-BE49-F238E27FC236}">
                <a16:creationId xmlns:a16="http://schemas.microsoft.com/office/drawing/2014/main" id="{78A442B5-D364-49C9-9BB4-AEBC31F9B625}"/>
              </a:ext>
            </a:extLst>
          </p:cNvPr>
          <p:cNvSpPr/>
          <p:nvPr/>
        </p:nvSpPr>
        <p:spPr>
          <a:xfrm>
            <a:off x="3196952" y="2757372"/>
            <a:ext cx="4157751" cy="9666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8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1" name="Rektangel: avrundede hjørner 30">
            <a:extLst>
              <a:ext uri="{FF2B5EF4-FFF2-40B4-BE49-F238E27FC236}">
                <a16:creationId xmlns:a16="http://schemas.microsoft.com/office/drawing/2014/main" id="{8E01B9A7-3042-49CA-B697-862C165DFD82}"/>
              </a:ext>
            </a:extLst>
          </p:cNvPr>
          <p:cNvSpPr/>
          <p:nvPr/>
        </p:nvSpPr>
        <p:spPr>
          <a:xfrm>
            <a:off x="3196952" y="1676208"/>
            <a:ext cx="4157751" cy="9666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8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0" name="Rektangel: avrundede hjørner 29">
            <a:extLst>
              <a:ext uri="{FF2B5EF4-FFF2-40B4-BE49-F238E27FC236}">
                <a16:creationId xmlns:a16="http://schemas.microsoft.com/office/drawing/2014/main" id="{19998665-26C2-4CB3-A050-DA9924F945A5}"/>
              </a:ext>
            </a:extLst>
          </p:cNvPr>
          <p:cNvSpPr/>
          <p:nvPr/>
        </p:nvSpPr>
        <p:spPr>
          <a:xfrm>
            <a:off x="3196952" y="595387"/>
            <a:ext cx="4157751" cy="9666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8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7" name="Grafikk 6" descr="Frakt">
            <a:extLst>
              <a:ext uri="{FF2B5EF4-FFF2-40B4-BE49-F238E27FC236}">
                <a16:creationId xmlns:a16="http://schemas.microsoft.com/office/drawing/2014/main" id="{968C1BD4-1B7B-4433-8CC0-FE0438126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45711" y="4954630"/>
            <a:ext cx="913837" cy="913837"/>
          </a:xfrm>
          <a:prstGeom prst="rect">
            <a:avLst/>
          </a:prstGeom>
        </p:spPr>
      </p:pic>
      <p:pic>
        <p:nvPicPr>
          <p:cNvPr id="9" name="Grafikk 8" descr="Medisinsk">
            <a:extLst>
              <a:ext uri="{FF2B5EF4-FFF2-40B4-BE49-F238E27FC236}">
                <a16:creationId xmlns:a16="http://schemas.microsoft.com/office/drawing/2014/main" id="{0938C238-E386-4F22-8647-D3B9976F3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4231" y="3863069"/>
            <a:ext cx="913837" cy="913837"/>
          </a:xfrm>
          <a:prstGeom prst="rect">
            <a:avLst/>
          </a:prstGeom>
        </p:spPr>
      </p:pic>
      <p:pic>
        <p:nvPicPr>
          <p:cNvPr id="11" name="Grafikk 10" descr="Åpning">
            <a:extLst>
              <a:ext uri="{FF2B5EF4-FFF2-40B4-BE49-F238E27FC236}">
                <a16:creationId xmlns:a16="http://schemas.microsoft.com/office/drawing/2014/main" id="{24784586-2456-4E79-A0BE-DCBD1429A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20653" y="2777963"/>
            <a:ext cx="913837" cy="913837"/>
          </a:xfrm>
          <a:prstGeom prst="rect">
            <a:avLst/>
          </a:prstGeom>
        </p:spPr>
      </p:pic>
      <p:pic>
        <p:nvPicPr>
          <p:cNvPr id="13" name="Grafikk 12" descr="Batteri">
            <a:extLst>
              <a:ext uri="{FF2B5EF4-FFF2-40B4-BE49-F238E27FC236}">
                <a16:creationId xmlns:a16="http://schemas.microsoft.com/office/drawing/2014/main" id="{CA01155D-3C75-482B-87AF-0DB5B5125A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45711" y="3876766"/>
            <a:ext cx="913837" cy="913837"/>
          </a:xfrm>
          <a:prstGeom prst="rect">
            <a:avLst/>
          </a:prstGeom>
        </p:spPr>
      </p:pic>
      <p:pic>
        <p:nvPicPr>
          <p:cNvPr id="15" name="Grafikk 14" descr="Elektrisk tårn">
            <a:extLst>
              <a:ext uri="{FF2B5EF4-FFF2-40B4-BE49-F238E27FC236}">
                <a16:creationId xmlns:a16="http://schemas.microsoft.com/office/drawing/2014/main" id="{69EB4B6C-3701-41CB-A934-B9F587D117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19111" y="1691168"/>
            <a:ext cx="913837" cy="913837"/>
          </a:xfrm>
          <a:prstGeom prst="rect">
            <a:avLst/>
          </a:prstGeom>
        </p:spPr>
      </p:pic>
      <p:pic>
        <p:nvPicPr>
          <p:cNvPr id="17" name="Grafikk 16" descr="Illustratør">
            <a:extLst>
              <a:ext uri="{FF2B5EF4-FFF2-40B4-BE49-F238E27FC236}">
                <a16:creationId xmlns:a16="http://schemas.microsoft.com/office/drawing/2014/main" id="{1AFA5D9D-D037-4732-A4A5-CC83987632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28782" y="2774564"/>
            <a:ext cx="913837" cy="913837"/>
          </a:xfrm>
          <a:prstGeom prst="rect">
            <a:avLst/>
          </a:prstGeom>
        </p:spPr>
      </p:pic>
      <p:pic>
        <p:nvPicPr>
          <p:cNvPr id="19" name="Grafikk 18" descr="Fjellandskap">
            <a:extLst>
              <a:ext uri="{FF2B5EF4-FFF2-40B4-BE49-F238E27FC236}">
                <a16:creationId xmlns:a16="http://schemas.microsoft.com/office/drawing/2014/main" id="{4678DD59-8C9B-4F87-BCB2-BD808BEFDC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20078" y="4959475"/>
            <a:ext cx="913837" cy="913837"/>
          </a:xfrm>
          <a:prstGeom prst="rect">
            <a:avLst/>
          </a:prstGeom>
        </p:spPr>
      </p:pic>
      <p:pic>
        <p:nvPicPr>
          <p:cNvPr id="21" name="Grafikk 20" descr="Fiske">
            <a:extLst>
              <a:ext uri="{FF2B5EF4-FFF2-40B4-BE49-F238E27FC236}">
                <a16:creationId xmlns:a16="http://schemas.microsoft.com/office/drawing/2014/main" id="{4823B4A1-C605-438F-9829-227DDA3ACB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13886" y="1685808"/>
            <a:ext cx="913837" cy="913837"/>
          </a:xfrm>
          <a:prstGeom prst="rect">
            <a:avLst/>
          </a:prstGeom>
        </p:spPr>
      </p:pic>
      <p:pic>
        <p:nvPicPr>
          <p:cNvPr id="23" name="Grafikk 22" descr="Bølge">
            <a:extLst>
              <a:ext uri="{FF2B5EF4-FFF2-40B4-BE49-F238E27FC236}">
                <a16:creationId xmlns:a16="http://schemas.microsoft.com/office/drawing/2014/main" id="{691AC127-7CFE-4E58-A9B2-5B3D667ABB3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210264" y="621496"/>
            <a:ext cx="913837" cy="913837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99221C41-5901-4C88-AA93-2823FAB3BB95}"/>
              </a:ext>
            </a:extLst>
          </p:cNvPr>
          <p:cNvSpPr/>
          <p:nvPr/>
        </p:nvSpPr>
        <p:spPr>
          <a:xfrm>
            <a:off x="4137416" y="839136"/>
            <a:ext cx="3141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>
                <a:solidFill>
                  <a:prstClr val="black"/>
                </a:solidFill>
                <a:latin typeface="Segoe UI"/>
              </a:rPr>
              <a:t>Havvind: </a:t>
            </a:r>
            <a:r>
              <a:rPr lang="nb-NO" sz="1200" dirty="0">
                <a:solidFill>
                  <a:prstClr val="black"/>
                </a:solidFill>
                <a:latin typeface="Segoe UI"/>
              </a:rPr>
              <a:t>Voksende marked mot 2050. Norge kan ta posisjoner i hele verdikjeden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71C099D-B878-49FA-92ED-9C45813579F3}"/>
              </a:ext>
            </a:extLst>
          </p:cNvPr>
          <p:cNvSpPr/>
          <p:nvPr/>
        </p:nvSpPr>
        <p:spPr>
          <a:xfrm>
            <a:off x="4124099" y="1839618"/>
            <a:ext cx="3010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>
                <a:solidFill>
                  <a:prstClr val="black"/>
                </a:solidFill>
                <a:latin typeface="Segoe UI"/>
              </a:rPr>
              <a:t>Havbruk/sjømat: </a:t>
            </a:r>
            <a:r>
              <a:rPr lang="nb-NO" sz="1200">
                <a:solidFill>
                  <a:prstClr val="black"/>
                </a:solidFill>
                <a:latin typeface="Segoe UI"/>
              </a:rPr>
              <a:t>Norge har komplette verdikjeder, er lendende på FoU og nye konsepter/løsninger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6431ED0-21A0-420F-87E6-8A7B76981E21}"/>
              </a:ext>
            </a:extLst>
          </p:cNvPr>
          <p:cNvSpPr/>
          <p:nvPr/>
        </p:nvSpPr>
        <p:spPr>
          <a:xfrm>
            <a:off x="4138108" y="2911915"/>
            <a:ext cx="3216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>
                <a:solidFill>
                  <a:prstClr val="black"/>
                </a:solidFill>
                <a:latin typeface="Segoe UI"/>
              </a:rPr>
              <a:t>Karbonfangst og lagring: </a:t>
            </a:r>
            <a:r>
              <a:rPr lang="nb-NO" sz="1200">
                <a:solidFill>
                  <a:prstClr val="black"/>
                </a:solidFill>
                <a:latin typeface="Segoe UI"/>
              </a:rPr>
              <a:t>Norge har kunnskapen og erfaringen for å lede utviklingen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DBAB9D0-70DC-4F48-805B-D763A016E3E5}"/>
              </a:ext>
            </a:extLst>
          </p:cNvPr>
          <p:cNvSpPr/>
          <p:nvPr/>
        </p:nvSpPr>
        <p:spPr>
          <a:xfrm>
            <a:off x="4124101" y="4079812"/>
            <a:ext cx="3230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>
                <a:solidFill>
                  <a:prstClr val="black"/>
                </a:solidFill>
                <a:latin typeface="Segoe UI"/>
              </a:rPr>
              <a:t>Batterier</a:t>
            </a:r>
            <a:r>
              <a:rPr lang="nb-NO" sz="1200" b="1" i="1">
                <a:solidFill>
                  <a:prstClr val="black"/>
                </a:solidFill>
                <a:latin typeface="Segoe UI"/>
              </a:rPr>
              <a:t>: </a:t>
            </a:r>
            <a:r>
              <a:rPr lang="nb-NO" sz="1200">
                <a:solidFill>
                  <a:prstClr val="black"/>
                </a:solidFill>
                <a:latin typeface="Segoe UI"/>
              </a:rPr>
              <a:t>Norge har muligheter innen storskala og nisjeproduksjon 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7AC327B-27B6-444F-8049-8BE320DCA35B}"/>
              </a:ext>
            </a:extLst>
          </p:cNvPr>
          <p:cNvSpPr/>
          <p:nvPr/>
        </p:nvSpPr>
        <p:spPr>
          <a:xfrm>
            <a:off x="4159546" y="5187998"/>
            <a:ext cx="3204595" cy="4616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nb-NO" sz="1200" b="1">
                <a:latin typeface="Segoe UI"/>
              </a:rPr>
              <a:t>Maritim: </a:t>
            </a:r>
            <a:r>
              <a:rPr lang="nb-NO" sz="1200">
                <a:latin typeface="Segoe UI"/>
              </a:rPr>
              <a:t>Norge har en sterk posisjon og leder an det grønne skiftet</a:t>
            </a:r>
          </a:p>
        </p:txBody>
      </p:sp>
      <p:sp>
        <p:nvSpPr>
          <p:cNvPr id="35" name="Rektangel: avrundede hjørner 34">
            <a:extLst>
              <a:ext uri="{FF2B5EF4-FFF2-40B4-BE49-F238E27FC236}">
                <a16:creationId xmlns:a16="http://schemas.microsoft.com/office/drawing/2014/main" id="{E90D85D8-C589-48ED-9808-A817E4426EC5}"/>
              </a:ext>
            </a:extLst>
          </p:cNvPr>
          <p:cNvSpPr/>
          <p:nvPr/>
        </p:nvSpPr>
        <p:spPr>
          <a:xfrm>
            <a:off x="7523217" y="586683"/>
            <a:ext cx="4157751" cy="9666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398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161F210-4B60-4D99-AA6C-ED9169F051E0}"/>
              </a:ext>
            </a:extLst>
          </p:cNvPr>
          <p:cNvSpPr/>
          <p:nvPr/>
        </p:nvSpPr>
        <p:spPr>
          <a:xfrm>
            <a:off x="8364186" y="812911"/>
            <a:ext cx="3316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>
                <a:solidFill>
                  <a:prstClr val="black"/>
                </a:solidFill>
                <a:latin typeface="Segoe UI"/>
              </a:rPr>
              <a:t>Hydrogen</a:t>
            </a:r>
            <a:r>
              <a:rPr lang="nb-NO" sz="1200" b="1" i="1">
                <a:solidFill>
                  <a:prstClr val="black"/>
                </a:solidFill>
                <a:latin typeface="Segoe UI"/>
              </a:rPr>
              <a:t>: </a:t>
            </a:r>
            <a:r>
              <a:rPr lang="nb-NO" sz="1200">
                <a:solidFill>
                  <a:prstClr val="black"/>
                </a:solidFill>
                <a:latin typeface="Segoe UI"/>
              </a:rPr>
              <a:t>Norge har svært gode forutsetninger for storskala produksjon</a:t>
            </a:r>
            <a:endParaRPr lang="nb-NO" sz="1200" b="1" i="1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EB3A5AA-EB1C-4BED-94EB-B7B0C8F745C7}"/>
              </a:ext>
            </a:extLst>
          </p:cNvPr>
          <p:cNvSpPr/>
          <p:nvPr/>
        </p:nvSpPr>
        <p:spPr>
          <a:xfrm>
            <a:off x="8364184" y="1741550"/>
            <a:ext cx="330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>
                <a:solidFill>
                  <a:prstClr val="black"/>
                </a:solidFill>
                <a:latin typeface="Segoe UI"/>
              </a:rPr>
              <a:t>Energisystemer: </a:t>
            </a:r>
            <a:r>
              <a:rPr lang="nb-NO" sz="1200">
                <a:solidFill>
                  <a:prstClr val="black"/>
                </a:solidFill>
                <a:latin typeface="Segoe UI"/>
              </a:rPr>
              <a:t>Norge er godt posisjonert innen nettoptimalisering, utvikling av løsninger for markedsplasser og som markedstilrettelegger</a:t>
            </a:r>
            <a:r>
              <a:rPr lang="nb-NO" sz="1200" b="1">
                <a:solidFill>
                  <a:prstClr val="black"/>
                </a:solidFill>
                <a:latin typeface="Segoe UI"/>
              </a:rPr>
              <a:t> 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9AE8419C-A9D9-4290-B0A0-AE0297D3F253}"/>
              </a:ext>
            </a:extLst>
          </p:cNvPr>
          <p:cNvSpPr/>
          <p:nvPr/>
        </p:nvSpPr>
        <p:spPr>
          <a:xfrm>
            <a:off x="8364184" y="2997373"/>
            <a:ext cx="3308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>
                <a:solidFill>
                  <a:prstClr val="black"/>
                </a:solidFill>
                <a:latin typeface="Segoe UI"/>
              </a:rPr>
              <a:t>Overvåkning- og kontrollsystemer: </a:t>
            </a:r>
            <a:r>
              <a:rPr lang="nb-NO" sz="1200">
                <a:solidFill>
                  <a:prstClr val="black"/>
                </a:solidFill>
                <a:latin typeface="Segoe UI"/>
              </a:rPr>
              <a:t>Norge kan ta posisjonen som «verdens kontrollrom»</a:t>
            </a:r>
            <a:r>
              <a:rPr lang="nb-NO" sz="1200" b="1">
                <a:solidFill>
                  <a:prstClr val="black"/>
                </a:solidFill>
                <a:latin typeface="Segoe UI"/>
              </a:rPr>
              <a:t> 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F4BEB5A9-B767-4EA1-A819-AD532E445211}"/>
              </a:ext>
            </a:extLst>
          </p:cNvPr>
          <p:cNvSpPr/>
          <p:nvPr/>
        </p:nvSpPr>
        <p:spPr>
          <a:xfrm>
            <a:off x="8364186" y="4034592"/>
            <a:ext cx="3316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 dirty="0">
                <a:solidFill>
                  <a:prstClr val="black"/>
                </a:solidFill>
                <a:latin typeface="Segoe UI"/>
              </a:rPr>
              <a:t>Helse</a:t>
            </a:r>
            <a:r>
              <a:rPr lang="nb-NO" sz="1200" b="1" i="1" dirty="0">
                <a:solidFill>
                  <a:prstClr val="black"/>
                </a:solidFill>
                <a:latin typeface="Segoe UI"/>
              </a:rPr>
              <a:t>: </a:t>
            </a:r>
            <a:r>
              <a:rPr lang="nb-NO" sz="1200" dirty="0">
                <a:solidFill>
                  <a:prstClr val="black"/>
                </a:solidFill>
                <a:latin typeface="Segoe UI"/>
              </a:rPr>
              <a:t>Norge har sterke nisjeposisjoner innen diagnostikk og kreftbehandling</a:t>
            </a:r>
            <a:endParaRPr lang="nb-NO" sz="1200" b="1" i="1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CB88D12-20FB-4787-BD97-0F329321E112}"/>
              </a:ext>
            </a:extLst>
          </p:cNvPr>
          <p:cNvSpPr/>
          <p:nvPr/>
        </p:nvSpPr>
        <p:spPr>
          <a:xfrm>
            <a:off x="8364185" y="5107164"/>
            <a:ext cx="2879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b="1">
                <a:solidFill>
                  <a:prstClr val="black"/>
                </a:solidFill>
                <a:latin typeface="Segoe UI"/>
              </a:rPr>
              <a:t>Opplevelsesbasert reiseliv: </a:t>
            </a:r>
            <a:r>
              <a:rPr lang="nb-NO" sz="1200">
                <a:solidFill>
                  <a:prstClr val="black"/>
                </a:solidFill>
                <a:latin typeface="Segoe UI"/>
              </a:rPr>
              <a:t>Norge har naturgitte forutsetninger for å vokse i dette markedet</a:t>
            </a:r>
          </a:p>
        </p:txBody>
      </p:sp>
      <p:pic>
        <p:nvPicPr>
          <p:cNvPr id="46" name="Grafikk 45" descr="Vann">
            <a:extLst>
              <a:ext uri="{FF2B5EF4-FFF2-40B4-BE49-F238E27FC236}">
                <a16:creationId xmlns:a16="http://schemas.microsoft.com/office/drawing/2014/main" id="{BC837A32-FA67-4DEE-A84F-9D9C5A3AF7F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42411" y="603928"/>
            <a:ext cx="913837" cy="913837"/>
          </a:xfrm>
          <a:prstGeom prst="rect">
            <a:avLst/>
          </a:prstGeom>
        </p:spPr>
      </p:pic>
      <p:sp>
        <p:nvSpPr>
          <p:cNvPr id="47" name="TekstSylinder 46">
            <a:extLst>
              <a:ext uri="{FF2B5EF4-FFF2-40B4-BE49-F238E27FC236}">
                <a16:creationId xmlns:a16="http://schemas.microsoft.com/office/drawing/2014/main" id="{E56597F5-DFFD-42D5-9165-4009BFEEE921}"/>
              </a:ext>
            </a:extLst>
          </p:cNvPr>
          <p:cNvSpPr txBox="1"/>
          <p:nvPr/>
        </p:nvSpPr>
        <p:spPr>
          <a:xfrm>
            <a:off x="227740" y="3356982"/>
            <a:ext cx="2957362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866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EKSEMPLER PÅ VERDIKJEDER MED EKSPORTPOTENSIAL</a:t>
            </a:r>
          </a:p>
        </p:txBody>
      </p:sp>
      <p:pic>
        <p:nvPicPr>
          <p:cNvPr id="49" name="Grafikk 48" descr="Merke 10">
            <a:extLst>
              <a:ext uri="{FF2B5EF4-FFF2-40B4-BE49-F238E27FC236}">
                <a16:creationId xmlns:a16="http://schemas.microsoft.com/office/drawing/2014/main" id="{F61E86C3-E820-4DEA-9B04-155CDABC04E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46403" y="982180"/>
            <a:ext cx="2446822" cy="24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7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4D89D-CCB0-4786-A50F-FDD67C156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95" y="3823310"/>
            <a:ext cx="2847975" cy="1863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F0440A-DAB8-4415-9F33-8A682E944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280" y="5151600"/>
            <a:ext cx="4796811" cy="1193873"/>
          </a:xfrm>
          <a:prstGeom prst="rect">
            <a:avLst/>
          </a:prstGeom>
        </p:spPr>
      </p:pic>
      <p:pic>
        <p:nvPicPr>
          <p:cNvPr id="1036" name="Picture 12" descr="Tønsbergs Blad - Fiskeri og havbruk">
            <a:extLst>
              <a:ext uri="{FF2B5EF4-FFF2-40B4-BE49-F238E27FC236}">
                <a16:creationId xmlns:a16="http://schemas.microsoft.com/office/drawing/2014/main" id="{38C9E570-7AB6-4B24-9D70-B35A1AFC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38" y="2306774"/>
            <a:ext cx="2974437" cy="17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9A84F5F-C149-4FD5-ACD4-57362430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13" y="432678"/>
            <a:ext cx="10515600" cy="498598"/>
          </a:xfrm>
        </p:spPr>
        <p:txBody>
          <a:bodyPr/>
          <a:lstStyle/>
          <a:p>
            <a:r>
              <a:rPr lang="nb-NO" dirty="0"/>
              <a:t>Hva er Vestfold og Telemark sin rolle.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36F61BC-DBDA-4865-A5BD-9747E25F46F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0025" y="1181145"/>
            <a:ext cx="3868044" cy="491844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900" dirty="0"/>
              <a:t>CCS Norcem- Plan videre etter 15 år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900" dirty="0"/>
              <a:t>Fiske og fangst anlegg, KM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900" dirty="0"/>
              <a:t>Batterier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900" dirty="0"/>
              <a:t>Datalagring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900" dirty="0"/>
              <a:t>Maritim næring, havvind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900" dirty="0"/>
              <a:t>Reiseliv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900" dirty="0"/>
              <a:t>Bioøkonomi, Hydrogen, sol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nb-NO" sz="1900" dirty="0"/>
              <a:t>Kraft, elektrifisering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nb-NO" sz="1900" dirty="0"/>
              <a:t>Ledende industripark, gjøre grønn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nb-NO" sz="1900" dirty="0"/>
              <a:t>Teknisk kompetanse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1900" dirty="0"/>
              <a:t>Og mye mer……..</a:t>
            </a:r>
            <a:endParaRPr lang="nb-NO" sz="1400" dirty="0"/>
          </a:p>
        </p:txBody>
      </p:sp>
      <p:pic>
        <p:nvPicPr>
          <p:cNvPr id="1026" name="Picture 2" descr="Gaustatoppen med telt og barn">
            <a:extLst>
              <a:ext uri="{FF2B5EF4-FFF2-40B4-BE49-F238E27FC236}">
                <a16:creationId xmlns:a16="http://schemas.microsoft.com/office/drawing/2014/main" id="{18C3EDA4-EA79-45EE-9B0E-BA24BF58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842" y="1019775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kordstor simulatorkontrakt til Kongsberg Gruppen: Singapores kystvakt  bestiller for 125 mill. – E24">
            <a:extLst>
              <a:ext uri="{FF2B5EF4-FFF2-40B4-BE49-F238E27FC236}">
                <a16:creationId xmlns:a16="http://schemas.microsoft.com/office/drawing/2014/main" id="{64E42350-C90A-4FDE-B96D-55E967E0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7" y="3742185"/>
            <a:ext cx="2523530" cy="14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6 studenter fikk 8 uker. Oppdrag: Utvikle systemer for autonom seilas og  fjernstyring av et modellskip - Tu.no">
            <a:extLst>
              <a:ext uri="{FF2B5EF4-FFF2-40B4-BE49-F238E27FC236}">
                <a16:creationId xmlns:a16="http://schemas.microsoft.com/office/drawing/2014/main" id="{105AC1B7-569A-41B4-B1D3-95765AC8E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52" y="3515152"/>
            <a:ext cx="3026747" cy="169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rnybar Energi direkte fra Skien sentrum! - Skagerak Kraft">
            <a:extLst>
              <a:ext uri="{FF2B5EF4-FFF2-40B4-BE49-F238E27FC236}">
                <a16:creationId xmlns:a16="http://schemas.microsoft.com/office/drawing/2014/main" id="{6A076AF8-65A1-4F77-BDA5-BDBB561F0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428" y="1019775"/>
            <a:ext cx="3645147" cy="15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lt og ingenting ..: Strikkhopp!">
            <a:extLst>
              <a:ext uri="{FF2B5EF4-FFF2-40B4-BE49-F238E27FC236}">
                <a16:creationId xmlns:a16="http://schemas.microsoft.com/office/drawing/2014/main" id="{BE73E126-3C9E-4787-B87D-16E8387E7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617" y="1962424"/>
            <a:ext cx="1473358" cy="222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cem og karbonfangst | Norcem AS i Norge">
            <a:extLst>
              <a:ext uri="{FF2B5EF4-FFF2-40B4-BE49-F238E27FC236}">
                <a16:creationId xmlns:a16="http://schemas.microsoft.com/office/drawing/2014/main" id="{CDD80D8D-C261-4F6E-8F03-7F39161E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08" y="2351949"/>
            <a:ext cx="2546917" cy="14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erøya Industripark - Oslo Pensjonsforsikring">
            <a:extLst>
              <a:ext uri="{FF2B5EF4-FFF2-40B4-BE49-F238E27FC236}">
                <a16:creationId xmlns:a16="http://schemas.microsoft.com/office/drawing/2014/main" id="{5D7469F6-CF81-4039-95CD-5DF498A3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0" y="5130283"/>
            <a:ext cx="2660252" cy="13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SA gir klarsignal til rekordstøtte til Hywind Tampen - Tu.no">
            <a:extLst>
              <a:ext uri="{FF2B5EF4-FFF2-40B4-BE49-F238E27FC236}">
                <a16:creationId xmlns:a16="http://schemas.microsoft.com/office/drawing/2014/main" id="{6108D99A-AAB1-494E-8E19-17A976AAF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25" y="2558031"/>
            <a:ext cx="1921018" cy="11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11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C64B-99AA-4DCE-B80D-C406A984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53" y="598156"/>
            <a:ext cx="10515600" cy="498598"/>
          </a:xfrm>
        </p:spPr>
        <p:txBody>
          <a:bodyPr/>
          <a:lstStyle/>
          <a:p>
            <a:r>
              <a:rPr lang="nb-NO" b="1" dirty="0"/>
              <a:t>Hva trenger vi: Neste trekk</a:t>
            </a:r>
            <a:endParaRPr lang="nb-NO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DEF0194C-AC2A-4479-BB87-5843073FA1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6025" y="1096754"/>
            <a:ext cx="7391625" cy="5010132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000" dirty="0"/>
              <a:t>Ha en plan og et samarbeid som muliggjør at vi trekker i samme retning for å sikre at vi kan realisere mulighetene.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000" dirty="0"/>
              <a:t>Hastigheten er høy så vi trenger å være forberedt og ta muligheten når de kommer.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2000" dirty="0"/>
              <a:t>Gode rammebetingelser for industri for å sikre konkurransefortrinn: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700" dirty="0"/>
              <a:t>Finansiering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700" dirty="0"/>
              <a:t>Grønn kraft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700" dirty="0"/>
              <a:t>Gode å raske planprosesser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700" dirty="0"/>
              <a:t>Gode og enkle støtteordninger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1700" dirty="0"/>
              <a:t>God omstillingsevne, 3 parts samarbeid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000" dirty="0"/>
              <a:t>Ta vare på reiseliv på kort sikt og videreutvikle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b-NO" sz="2000" dirty="0"/>
              <a:t>Rammebetingelser som inviterer til investeringer for kraft</a:t>
            </a:r>
          </a:p>
          <a:p>
            <a:pPr marL="0" indent="0">
              <a:lnSpc>
                <a:spcPct val="120000"/>
              </a:lnSpc>
              <a:buNone/>
            </a:pPr>
            <a:endParaRPr lang="nb-NO" sz="2000" dirty="0"/>
          </a:p>
          <a:p>
            <a:pPr marL="0" indent="0">
              <a:lnSpc>
                <a:spcPct val="120000"/>
              </a:lnSpc>
              <a:buNone/>
            </a:pPr>
            <a:r>
              <a:rPr lang="nb-NO" sz="2000" dirty="0"/>
              <a:t>Trenger å diskutere de neste trekkene og samle oss om dette for å lykkes </a:t>
            </a:r>
          </a:p>
          <a:p>
            <a:pPr>
              <a:lnSpc>
                <a:spcPct val="120000"/>
              </a:lnSpc>
            </a:pPr>
            <a:endParaRPr lang="nb-NO" sz="2000" dirty="0"/>
          </a:p>
        </p:txBody>
      </p:sp>
      <p:pic>
        <p:nvPicPr>
          <p:cNvPr id="1030" name="Picture 6" descr="Smart Roadmap: Nothing About Formality, All for Product Benefits – Hygger.  Hygger - The Complete Product Management Platform for Growing Companies.">
            <a:extLst>
              <a:ext uri="{FF2B5EF4-FFF2-40B4-BE49-F238E27FC236}">
                <a16:creationId xmlns:a16="http://schemas.microsoft.com/office/drawing/2014/main" id="{C2FA28AD-D538-4ACC-BCEF-0426DF90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21" y="954033"/>
            <a:ext cx="3607366" cy="22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6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F3906F14F6A0145A1DB52804FED6994" ma:contentTypeVersion="16" ma:contentTypeDescription="Opprett et nytt dokument." ma:contentTypeScope="" ma:versionID="d7c421f7d0df06f0ec1c3dc81060b491">
  <xsd:schema xmlns:xsd="http://www.w3.org/2001/XMLSchema" xmlns:xs="http://www.w3.org/2001/XMLSchema" xmlns:p="http://schemas.microsoft.com/office/2006/metadata/properties" xmlns:ns2="4b39ff5d-6689-4e04-bdb3-7c00f22beb0a" xmlns:ns3="2adccae6-db14-4e0a-a7b4-b1d143cc270c" targetNamespace="http://schemas.microsoft.com/office/2006/metadata/properties" ma:root="true" ma:fieldsID="0d3a9b08f923969d15e5f8ad9c9b5369" ns2:_="" ns3:_="">
    <xsd:import namespace="4b39ff5d-6689-4e04-bdb3-7c00f22beb0a"/>
    <xsd:import namespace="2adccae6-db14-4e0a-a7b4-b1d143cc27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39ff5d-6689-4e04-bdb3-7c00f22be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ccae6-db14-4e0a-a7b4-b1d143cc27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119b49b-2cc3-444e-b755-8692f4554da6" ContentTypeId="0x0101" PreviousValue="false"/>
</file>

<file path=customXml/itemProps1.xml><?xml version="1.0" encoding="utf-8"?>
<ds:datastoreItem xmlns:ds="http://schemas.openxmlformats.org/officeDocument/2006/customXml" ds:itemID="{49430690-DBAD-453F-87E6-23A796C799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7187EC-E218-43BB-840D-F5E861B00DB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2367275-58ea-4c47-b01d-60bd804b1d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C7BC97-02F8-4321-ACA5-0C50A9F3FC9A}"/>
</file>

<file path=customXml/itemProps4.xml><?xml version="1.0" encoding="utf-8"?>
<ds:datastoreItem xmlns:ds="http://schemas.openxmlformats.org/officeDocument/2006/customXml" ds:itemID="{A1DAB04E-B05E-4BA7-AAA1-500472760A39}"/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470</Words>
  <Application>Microsoft Office PowerPoint</Application>
  <PresentationFormat>Widescreen</PresentationFormat>
  <Paragraphs>58</Paragraphs>
  <Slides>5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NHO - Veikart for fremtidens næringsliv  </vt:lpstr>
      <vt:lpstr>Utfordringen – hva skal erstatte olje og gass</vt:lpstr>
      <vt:lpstr>PowerPoint-presentasjon</vt:lpstr>
      <vt:lpstr>Hva er Vestfold og Telemark sin rolle.</vt:lpstr>
      <vt:lpstr>Hva trenger vi: Neste trekk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COPELAND, Nicole</dc:creator>
  <cp:lastModifiedBy>Hege Pflug</cp:lastModifiedBy>
  <cp:revision>36</cp:revision>
  <cp:lastPrinted>2020-05-14T10:13:10Z</cp:lastPrinted>
  <dcterms:created xsi:type="dcterms:W3CDTF">2019-11-12T22:52:53Z</dcterms:created>
  <dcterms:modified xsi:type="dcterms:W3CDTF">2020-09-03T17:23:33Z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0x0101007F3906F14F6A0145A1DB52804FED6994</vt:lpwstr>
  </property>
</Properties>
</file>