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59" r:id="rId6"/>
  </p:sldMasterIdLst>
  <p:notesMasterIdLst>
    <p:notesMasterId r:id="rId16"/>
  </p:notesMasterIdLst>
  <p:handoutMasterIdLst>
    <p:handoutMasterId r:id="rId17"/>
  </p:handoutMasterIdLst>
  <p:sldIdLst>
    <p:sldId id="265" r:id="rId7"/>
    <p:sldId id="402" r:id="rId8"/>
    <p:sldId id="388" r:id="rId9"/>
    <p:sldId id="397" r:id="rId10"/>
    <p:sldId id="389" r:id="rId11"/>
    <p:sldId id="358" r:id="rId12"/>
    <p:sldId id="257" r:id="rId13"/>
    <p:sldId id="401" r:id="rId14"/>
    <p:sldId id="396" r:id="rId15"/>
  </p:sldIdLst>
  <p:sldSz cx="9144000" cy="5143500" type="screen16x9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jerpås, Kristin Vold" initials="HV" lastIdx="2" clrIdx="0">
    <p:extLst>
      <p:ext uri="{19B8F6BF-5375-455C-9EA6-DF929625EA0E}">
        <p15:presenceInfo xmlns:p15="http://schemas.microsoft.com/office/powerpoint/2012/main" userId="S::kristin.vold.hjerpas@nav.no::add46b45-ae43-4eb4-bbfa-4230b741358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259A"/>
    <a:srgbClr val="9B17A9"/>
    <a:srgbClr val="878787"/>
    <a:srgbClr val="B40C88"/>
    <a:srgbClr val="C30000"/>
    <a:srgbClr val="3E3832"/>
    <a:srgbClr val="A2AD00"/>
    <a:srgbClr val="06893A"/>
    <a:srgbClr val="005B82"/>
    <a:srgbClr val="66CB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BC185D-9718-4507-8870-8AD81A9F851E}" v="1" dt="2019-10-02T06:19:01.231"/>
    <p1510:client id="{69C0A83A-B480-4898-8032-1E7F0F5B026F}" v="2" dt="2019-10-01T08:52:22.699"/>
    <p1510:client id="{C848BBAC-C35C-49D4-98E9-74703206B0D6}" v="212" dt="2019-10-02T06:14:06.7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4905" autoAdjust="0"/>
  </p:normalViewPr>
  <p:slideViewPr>
    <p:cSldViewPr snapToGrid="0">
      <p:cViewPr varScale="1">
        <p:scale>
          <a:sx n="94" d="100"/>
          <a:sy n="94" d="100"/>
        </p:scale>
        <p:origin x="2094" y="84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3B0D5C-3D57-494D-93D1-3C3B369C2D62}" type="doc">
      <dgm:prSet loTypeId="urn:microsoft.com/office/officeart/2005/8/layout/hProcess9" loCatId="process" qsTypeId="urn:microsoft.com/office/officeart/2005/8/quickstyle/simple1" qsCatId="simple" csTypeId="urn:microsoft.com/office/officeart/2005/8/colors/accent5_3" csCatId="accent5" phldr="1"/>
      <dgm:spPr/>
    </dgm:pt>
    <dgm:pt modelId="{0898BB46-5582-4C45-B7E1-41E0D452D9AC}">
      <dgm:prSet phldrT="[Tekst]" custT="1"/>
      <dgm:spPr>
        <a:solidFill>
          <a:srgbClr val="7030A0"/>
        </a:solidFill>
      </dgm:spPr>
      <dgm:t>
        <a:bodyPr/>
        <a:lstStyle/>
        <a:p>
          <a:r>
            <a:rPr lang="nb-NO" sz="1800"/>
            <a:t>Kartlegging av virksomhet</a:t>
          </a:r>
        </a:p>
      </dgm:t>
    </dgm:pt>
    <dgm:pt modelId="{D4A0E441-CE9A-4D03-9AA1-DCE88DFF3306}" type="parTrans" cxnId="{A3F6B2F3-F5F3-4479-A56B-8824E4546E40}">
      <dgm:prSet/>
      <dgm:spPr/>
      <dgm:t>
        <a:bodyPr/>
        <a:lstStyle/>
        <a:p>
          <a:endParaRPr lang="nb-NO"/>
        </a:p>
      </dgm:t>
    </dgm:pt>
    <dgm:pt modelId="{79588123-F1D1-4D75-BA7B-31ABED1275C7}" type="sibTrans" cxnId="{A3F6B2F3-F5F3-4479-A56B-8824E4546E40}">
      <dgm:prSet/>
      <dgm:spPr/>
      <dgm:t>
        <a:bodyPr/>
        <a:lstStyle/>
        <a:p>
          <a:endParaRPr lang="nb-NO"/>
        </a:p>
      </dgm:t>
    </dgm:pt>
    <dgm:pt modelId="{A28D5A88-C1EA-4971-BF14-9EE8FAED3F22}">
      <dgm:prSet phldrT="[Tekst]" custT="1"/>
      <dgm:spPr>
        <a:solidFill>
          <a:srgbClr val="7030A0"/>
        </a:solidFill>
      </dgm:spPr>
      <dgm:t>
        <a:bodyPr/>
        <a:lstStyle/>
        <a:p>
          <a:r>
            <a:rPr lang="nb-NO" sz="1600"/>
            <a:t>Kvalifisering ved behov</a:t>
          </a:r>
        </a:p>
      </dgm:t>
    </dgm:pt>
    <dgm:pt modelId="{7E35CC0B-F3CF-4C29-8C6D-7DD2B9BF9AB5}" type="parTrans" cxnId="{C636E941-FD3D-4442-BA59-7C3AF9D1F52B}">
      <dgm:prSet/>
      <dgm:spPr/>
      <dgm:t>
        <a:bodyPr/>
        <a:lstStyle/>
        <a:p>
          <a:endParaRPr lang="nb-NO"/>
        </a:p>
      </dgm:t>
    </dgm:pt>
    <dgm:pt modelId="{200066ED-8ABA-4CA3-99E9-D5A2A880534F}" type="sibTrans" cxnId="{C636E941-FD3D-4442-BA59-7C3AF9D1F52B}">
      <dgm:prSet/>
      <dgm:spPr/>
      <dgm:t>
        <a:bodyPr/>
        <a:lstStyle/>
        <a:p>
          <a:endParaRPr lang="nb-NO"/>
        </a:p>
      </dgm:t>
    </dgm:pt>
    <dgm:pt modelId="{4E91283D-0549-4C87-88B5-6C82FC8D1FA2}">
      <dgm:prSet phldrT="[Tekst]" custT="1"/>
      <dgm:spPr>
        <a:solidFill>
          <a:srgbClr val="7030A0"/>
        </a:solidFill>
      </dgm:spPr>
      <dgm:t>
        <a:bodyPr/>
        <a:lstStyle/>
        <a:p>
          <a:r>
            <a:rPr lang="nb-NO" sz="1600"/>
            <a:t>Avslutning/</a:t>
          </a:r>
        </a:p>
        <a:p>
          <a:r>
            <a:rPr lang="nb-NO" sz="1600"/>
            <a:t>ansettelse</a:t>
          </a:r>
        </a:p>
      </dgm:t>
    </dgm:pt>
    <dgm:pt modelId="{0D7729A3-1532-4405-98DC-EAD5BAA13F76}" type="parTrans" cxnId="{C976189A-9D7F-4A88-813E-5A1C0164BBCB}">
      <dgm:prSet/>
      <dgm:spPr/>
      <dgm:t>
        <a:bodyPr/>
        <a:lstStyle/>
        <a:p>
          <a:endParaRPr lang="nb-NO"/>
        </a:p>
      </dgm:t>
    </dgm:pt>
    <dgm:pt modelId="{8D69BCB1-5E39-4748-A4B0-6A0527C8DD61}" type="sibTrans" cxnId="{C976189A-9D7F-4A88-813E-5A1C0164BBCB}">
      <dgm:prSet/>
      <dgm:spPr/>
      <dgm:t>
        <a:bodyPr/>
        <a:lstStyle/>
        <a:p>
          <a:endParaRPr lang="nb-NO"/>
        </a:p>
      </dgm:t>
    </dgm:pt>
    <dgm:pt modelId="{A55ABFE4-BC3B-4F93-B792-877DB84E8FEE}">
      <dgm:prSet phldrT="[Tekst]" custT="1"/>
      <dgm:spPr>
        <a:solidFill>
          <a:srgbClr val="7030A0"/>
        </a:solidFill>
      </dgm:spPr>
      <dgm:t>
        <a:bodyPr/>
        <a:lstStyle/>
        <a:p>
          <a:r>
            <a:rPr lang="nb-NO" sz="1600"/>
            <a:t>Kandidatsøk</a:t>
          </a:r>
        </a:p>
      </dgm:t>
    </dgm:pt>
    <dgm:pt modelId="{314F4352-6DFC-4489-86AC-4144D59A6326}" type="parTrans" cxnId="{073B0AD9-4E5D-4801-8AEA-53960C11CC32}">
      <dgm:prSet/>
      <dgm:spPr/>
      <dgm:t>
        <a:bodyPr/>
        <a:lstStyle/>
        <a:p>
          <a:endParaRPr lang="nb-NO"/>
        </a:p>
      </dgm:t>
    </dgm:pt>
    <dgm:pt modelId="{24E7D796-9AF9-464F-9D70-461B54480EA3}" type="sibTrans" cxnId="{073B0AD9-4E5D-4801-8AEA-53960C11CC32}">
      <dgm:prSet/>
      <dgm:spPr/>
      <dgm:t>
        <a:bodyPr/>
        <a:lstStyle/>
        <a:p>
          <a:endParaRPr lang="nb-NO"/>
        </a:p>
      </dgm:t>
    </dgm:pt>
    <dgm:pt modelId="{554D140F-87DA-44D1-BB86-3A5A3A065312}" type="pres">
      <dgm:prSet presAssocID="{183B0D5C-3D57-494D-93D1-3C3B369C2D62}" presName="CompostProcess" presStyleCnt="0">
        <dgm:presLayoutVars>
          <dgm:dir/>
          <dgm:resizeHandles val="exact"/>
        </dgm:presLayoutVars>
      </dgm:prSet>
      <dgm:spPr/>
    </dgm:pt>
    <dgm:pt modelId="{8954198B-5D18-4AA4-9867-882FBB35BA42}" type="pres">
      <dgm:prSet presAssocID="{183B0D5C-3D57-494D-93D1-3C3B369C2D62}" presName="arrow" presStyleLbl="bgShp" presStyleIdx="0" presStyleCnt="1" custLinFactNeighborX="993" custLinFactNeighborY="-12546"/>
      <dgm:spPr>
        <a:solidFill>
          <a:srgbClr val="7030A0">
            <a:alpha val="22000"/>
          </a:srgbClr>
        </a:solidFill>
      </dgm:spPr>
    </dgm:pt>
    <dgm:pt modelId="{71E0510E-B8BB-42F5-B96E-2022A9DCC887}" type="pres">
      <dgm:prSet presAssocID="{183B0D5C-3D57-494D-93D1-3C3B369C2D62}" presName="linearProcess" presStyleCnt="0"/>
      <dgm:spPr/>
    </dgm:pt>
    <dgm:pt modelId="{F0D707E1-1C04-43E8-B972-932716358189}" type="pres">
      <dgm:prSet presAssocID="{0898BB46-5582-4C45-B7E1-41E0D452D9AC}" presName="textNode" presStyleLbl="node1" presStyleIdx="0" presStyleCnt="4">
        <dgm:presLayoutVars>
          <dgm:bulletEnabled val="1"/>
        </dgm:presLayoutVars>
      </dgm:prSet>
      <dgm:spPr/>
    </dgm:pt>
    <dgm:pt modelId="{51C0A507-EBA5-43E4-AF6A-74AE55BCFEA1}" type="pres">
      <dgm:prSet presAssocID="{79588123-F1D1-4D75-BA7B-31ABED1275C7}" presName="sibTrans" presStyleCnt="0"/>
      <dgm:spPr/>
    </dgm:pt>
    <dgm:pt modelId="{1A206F56-CCBB-4ABA-873D-2A86F9F08461}" type="pres">
      <dgm:prSet presAssocID="{A55ABFE4-BC3B-4F93-B792-877DB84E8FEE}" presName="textNode" presStyleLbl="node1" presStyleIdx="1" presStyleCnt="4" custLinFactNeighborX="-16819">
        <dgm:presLayoutVars>
          <dgm:bulletEnabled val="1"/>
        </dgm:presLayoutVars>
      </dgm:prSet>
      <dgm:spPr/>
    </dgm:pt>
    <dgm:pt modelId="{69AAD037-8699-426E-B470-B4ADA0511E64}" type="pres">
      <dgm:prSet presAssocID="{24E7D796-9AF9-464F-9D70-461B54480EA3}" presName="sibTrans" presStyleCnt="0"/>
      <dgm:spPr/>
    </dgm:pt>
    <dgm:pt modelId="{A6C1A4E9-13DE-48F4-B029-988A0E827E77}" type="pres">
      <dgm:prSet presAssocID="{A28D5A88-C1EA-4971-BF14-9EE8FAED3F22}" presName="textNode" presStyleLbl="node1" presStyleIdx="2" presStyleCnt="4" custLinFactNeighborX="16821" custLinFactNeighborY="-2783">
        <dgm:presLayoutVars>
          <dgm:bulletEnabled val="1"/>
        </dgm:presLayoutVars>
      </dgm:prSet>
      <dgm:spPr/>
    </dgm:pt>
    <dgm:pt modelId="{5E2E6D0F-54A9-4DB8-B98F-7C06755034F4}" type="pres">
      <dgm:prSet presAssocID="{200066ED-8ABA-4CA3-99E9-D5A2A880534F}" presName="sibTrans" presStyleCnt="0"/>
      <dgm:spPr/>
    </dgm:pt>
    <dgm:pt modelId="{C8B9D617-C8DF-4EF0-B17A-A1C7EBF71295}" type="pres">
      <dgm:prSet presAssocID="{4E91283D-0549-4C87-88B5-6C82FC8D1FA2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743F5201-6064-4348-A658-2283CD351E37}" type="presOf" srcId="{183B0D5C-3D57-494D-93D1-3C3B369C2D62}" destId="{554D140F-87DA-44D1-BB86-3A5A3A065312}" srcOrd="0" destOrd="0" presId="urn:microsoft.com/office/officeart/2005/8/layout/hProcess9"/>
    <dgm:cxn modelId="{D882F32F-ABE5-4D4B-B654-3793CF68AF54}" type="presOf" srcId="{4E91283D-0549-4C87-88B5-6C82FC8D1FA2}" destId="{C8B9D617-C8DF-4EF0-B17A-A1C7EBF71295}" srcOrd="0" destOrd="0" presId="urn:microsoft.com/office/officeart/2005/8/layout/hProcess9"/>
    <dgm:cxn modelId="{C636E941-FD3D-4442-BA59-7C3AF9D1F52B}" srcId="{183B0D5C-3D57-494D-93D1-3C3B369C2D62}" destId="{A28D5A88-C1EA-4971-BF14-9EE8FAED3F22}" srcOrd="2" destOrd="0" parTransId="{7E35CC0B-F3CF-4C29-8C6D-7DD2B9BF9AB5}" sibTransId="{200066ED-8ABA-4CA3-99E9-D5A2A880534F}"/>
    <dgm:cxn modelId="{2B2FA46B-6786-4FC0-8177-7760C95F13E9}" type="presOf" srcId="{0898BB46-5582-4C45-B7E1-41E0D452D9AC}" destId="{F0D707E1-1C04-43E8-B972-932716358189}" srcOrd="0" destOrd="0" presId="urn:microsoft.com/office/officeart/2005/8/layout/hProcess9"/>
    <dgm:cxn modelId="{C976189A-9D7F-4A88-813E-5A1C0164BBCB}" srcId="{183B0D5C-3D57-494D-93D1-3C3B369C2D62}" destId="{4E91283D-0549-4C87-88B5-6C82FC8D1FA2}" srcOrd="3" destOrd="0" parTransId="{0D7729A3-1532-4405-98DC-EAD5BAA13F76}" sibTransId="{8D69BCB1-5E39-4748-A4B0-6A0527C8DD61}"/>
    <dgm:cxn modelId="{69EECCC7-4737-40F5-88E2-958B259E8C66}" type="presOf" srcId="{A28D5A88-C1EA-4971-BF14-9EE8FAED3F22}" destId="{A6C1A4E9-13DE-48F4-B029-988A0E827E77}" srcOrd="0" destOrd="0" presId="urn:microsoft.com/office/officeart/2005/8/layout/hProcess9"/>
    <dgm:cxn modelId="{073B0AD9-4E5D-4801-8AEA-53960C11CC32}" srcId="{183B0D5C-3D57-494D-93D1-3C3B369C2D62}" destId="{A55ABFE4-BC3B-4F93-B792-877DB84E8FEE}" srcOrd="1" destOrd="0" parTransId="{314F4352-6DFC-4489-86AC-4144D59A6326}" sibTransId="{24E7D796-9AF9-464F-9D70-461B54480EA3}"/>
    <dgm:cxn modelId="{A3F6B2F3-F5F3-4479-A56B-8824E4546E40}" srcId="{183B0D5C-3D57-494D-93D1-3C3B369C2D62}" destId="{0898BB46-5582-4C45-B7E1-41E0D452D9AC}" srcOrd="0" destOrd="0" parTransId="{D4A0E441-CE9A-4D03-9AA1-DCE88DFF3306}" sibTransId="{79588123-F1D1-4D75-BA7B-31ABED1275C7}"/>
    <dgm:cxn modelId="{EF500FFF-C733-4329-8AC9-7356D8A02EF3}" type="presOf" srcId="{A55ABFE4-BC3B-4F93-B792-877DB84E8FEE}" destId="{1A206F56-CCBB-4ABA-873D-2A86F9F08461}" srcOrd="0" destOrd="0" presId="urn:microsoft.com/office/officeart/2005/8/layout/hProcess9"/>
    <dgm:cxn modelId="{8E194A1D-75D5-4C5D-B3EB-BA86FCCFE0B3}" type="presParOf" srcId="{554D140F-87DA-44D1-BB86-3A5A3A065312}" destId="{8954198B-5D18-4AA4-9867-882FBB35BA42}" srcOrd="0" destOrd="0" presId="urn:microsoft.com/office/officeart/2005/8/layout/hProcess9"/>
    <dgm:cxn modelId="{D9D367D7-9987-4646-AD17-9606C1DD8B78}" type="presParOf" srcId="{554D140F-87DA-44D1-BB86-3A5A3A065312}" destId="{71E0510E-B8BB-42F5-B96E-2022A9DCC887}" srcOrd="1" destOrd="0" presId="urn:microsoft.com/office/officeart/2005/8/layout/hProcess9"/>
    <dgm:cxn modelId="{58A18CDE-D030-4625-87D0-D2B3D855521C}" type="presParOf" srcId="{71E0510E-B8BB-42F5-B96E-2022A9DCC887}" destId="{F0D707E1-1C04-43E8-B972-932716358189}" srcOrd="0" destOrd="0" presId="urn:microsoft.com/office/officeart/2005/8/layout/hProcess9"/>
    <dgm:cxn modelId="{338A965A-6A2D-44D4-A71A-D54225473DE5}" type="presParOf" srcId="{71E0510E-B8BB-42F5-B96E-2022A9DCC887}" destId="{51C0A507-EBA5-43E4-AF6A-74AE55BCFEA1}" srcOrd="1" destOrd="0" presId="urn:microsoft.com/office/officeart/2005/8/layout/hProcess9"/>
    <dgm:cxn modelId="{68400841-5092-4597-9B45-7386953DFEE6}" type="presParOf" srcId="{71E0510E-B8BB-42F5-B96E-2022A9DCC887}" destId="{1A206F56-CCBB-4ABA-873D-2A86F9F08461}" srcOrd="2" destOrd="0" presId="urn:microsoft.com/office/officeart/2005/8/layout/hProcess9"/>
    <dgm:cxn modelId="{014EF991-5B71-499B-9914-B650C8438811}" type="presParOf" srcId="{71E0510E-B8BB-42F5-B96E-2022A9DCC887}" destId="{69AAD037-8699-426E-B470-B4ADA0511E64}" srcOrd="3" destOrd="0" presId="urn:microsoft.com/office/officeart/2005/8/layout/hProcess9"/>
    <dgm:cxn modelId="{9E4AC298-BD66-419C-9F20-C7572889AB44}" type="presParOf" srcId="{71E0510E-B8BB-42F5-B96E-2022A9DCC887}" destId="{A6C1A4E9-13DE-48F4-B029-988A0E827E77}" srcOrd="4" destOrd="0" presId="urn:microsoft.com/office/officeart/2005/8/layout/hProcess9"/>
    <dgm:cxn modelId="{C3CE141A-BCA1-43F6-A4AE-F085B2C9615E}" type="presParOf" srcId="{71E0510E-B8BB-42F5-B96E-2022A9DCC887}" destId="{5E2E6D0F-54A9-4DB8-B98F-7C06755034F4}" srcOrd="5" destOrd="0" presId="urn:microsoft.com/office/officeart/2005/8/layout/hProcess9"/>
    <dgm:cxn modelId="{99935C3D-D2B4-42EE-B627-D0A38FDD51C9}" type="presParOf" srcId="{71E0510E-B8BB-42F5-B96E-2022A9DCC887}" destId="{C8B9D617-C8DF-4EF0-B17A-A1C7EBF71295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4198B-5D18-4AA4-9867-882FBB35BA42}">
      <dsp:nvSpPr>
        <dsp:cNvPr id="0" name=""/>
        <dsp:cNvSpPr/>
      </dsp:nvSpPr>
      <dsp:spPr>
        <a:xfrm>
          <a:off x="562555" y="0"/>
          <a:ext cx="5730694" cy="4257834"/>
        </a:xfrm>
        <a:prstGeom prst="rightArrow">
          <a:avLst/>
        </a:prstGeom>
        <a:solidFill>
          <a:srgbClr val="7030A0">
            <a:alpha val="22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D707E1-1C04-43E8-B972-932716358189}">
      <dsp:nvSpPr>
        <dsp:cNvPr id="0" name=""/>
        <dsp:cNvSpPr/>
      </dsp:nvSpPr>
      <dsp:spPr>
        <a:xfrm>
          <a:off x="2304" y="1277350"/>
          <a:ext cx="1497196" cy="1703133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/>
            <a:t>Kartlegging av virksomhet</a:t>
          </a:r>
        </a:p>
      </dsp:txBody>
      <dsp:txXfrm>
        <a:off x="75391" y="1350437"/>
        <a:ext cx="1351022" cy="1556959"/>
      </dsp:txXfrm>
    </dsp:sp>
    <dsp:sp modelId="{1A206F56-CCBB-4ABA-873D-2A86F9F08461}">
      <dsp:nvSpPr>
        <dsp:cNvPr id="0" name=""/>
        <dsp:cNvSpPr/>
      </dsp:nvSpPr>
      <dsp:spPr>
        <a:xfrm>
          <a:off x="1707064" y="1277350"/>
          <a:ext cx="1497196" cy="1703133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Kandidatsøk</a:t>
          </a:r>
        </a:p>
      </dsp:txBody>
      <dsp:txXfrm>
        <a:off x="1780151" y="1350437"/>
        <a:ext cx="1351022" cy="1556959"/>
      </dsp:txXfrm>
    </dsp:sp>
    <dsp:sp modelId="{A6C1A4E9-13DE-48F4-B029-988A0E827E77}">
      <dsp:nvSpPr>
        <dsp:cNvPr id="0" name=""/>
        <dsp:cNvSpPr/>
      </dsp:nvSpPr>
      <dsp:spPr>
        <a:xfrm>
          <a:off x="3537737" y="1229951"/>
          <a:ext cx="1497196" cy="1703133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Kvalifisering ved behov</a:t>
          </a:r>
        </a:p>
      </dsp:txBody>
      <dsp:txXfrm>
        <a:off x="3610824" y="1303038"/>
        <a:ext cx="1351022" cy="1556959"/>
      </dsp:txXfrm>
    </dsp:sp>
    <dsp:sp modelId="{C8B9D617-C8DF-4EF0-B17A-A1C7EBF71295}">
      <dsp:nvSpPr>
        <dsp:cNvPr id="0" name=""/>
        <dsp:cNvSpPr/>
      </dsp:nvSpPr>
      <dsp:spPr>
        <a:xfrm>
          <a:off x="5242492" y="1277350"/>
          <a:ext cx="1497196" cy="1703133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Avslutning/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ansettelse</a:t>
          </a:r>
        </a:p>
      </dsp:txBody>
      <dsp:txXfrm>
        <a:off x="5315579" y="1350437"/>
        <a:ext cx="1351022" cy="1556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F0C9F-E994-4E6D-AC14-C95356915397}" type="datetimeFigureOut">
              <a:rPr lang="nb-NO" smtClean="0"/>
              <a:t>08.10.2019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AD396-0A84-4DF5-A975-E087C1B596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6764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6F5DD-51C9-4014-8285-EBE817C7991C}" type="datetimeFigureOut">
              <a:rPr lang="nb-NO" smtClean="0"/>
              <a:t>08.10.2019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8A825-F3C8-4881-A9B9-5AFB5429F2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9966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cs typeface="Calibri"/>
              </a:rPr>
              <a:t>Flere nasjonale prosesser pågår med mål om å få flere inn i arbeid, </a:t>
            </a:r>
            <a:r>
              <a:rPr lang="nb-NO" dirty="0" err="1">
                <a:cs typeface="Calibri"/>
              </a:rPr>
              <a:t>bl.a</a:t>
            </a:r>
            <a:r>
              <a:rPr lang="nb-NO" dirty="0">
                <a:cs typeface="Calibri"/>
              </a:rPr>
              <a:t> kompetansereformen </a:t>
            </a:r>
            <a:r>
              <a:rPr lang="nb-NO">
                <a:cs typeface="Calibri"/>
              </a:rPr>
              <a:t>og sysselsettingsutvalget</a:t>
            </a:r>
            <a:r>
              <a:rPr lang="nb-NO" dirty="0">
                <a:cs typeface="Calibri"/>
              </a:rPr>
              <a:t>. </a:t>
            </a:r>
          </a:p>
          <a:p>
            <a:r>
              <a:rPr lang="nb-NO" dirty="0">
                <a:cs typeface="Calibri"/>
              </a:rPr>
              <a:t>Den nye IA-avtalen (2019-2022) med mål om et inkluderende og godt arbeidsliv med høy produktivitet og sysselsetting, konsentrerer sin innsats mot de som ER I ARBEID.</a:t>
            </a:r>
          </a:p>
          <a:p>
            <a:r>
              <a:rPr lang="nb-NO" dirty="0">
                <a:cs typeface="Calibri"/>
              </a:rPr>
              <a:t>Arbeidet med å inkludere personer som STÅR UTENFOR ARBEIDSLIVET er ikke tonet ned, men lagt til Regjeringens inkluderingsdugnad og er ikke en del av IA-avtalen. 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8A825-F3C8-4881-A9B9-5AFB5429F2C6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4613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8A825-F3C8-4881-A9B9-5AFB5429F2C6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2432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NHOs prosjekt Ringer i Vannet ble gjennomført i perioden 2012-2018 . Prosjektet har vært vellykket og metodikken; å ta utgangspunkt i arbeidsgivers behov for arbeidskraft og bistand ved inkludering, viser seg å være en vellykket metode. </a:t>
            </a:r>
            <a:r>
              <a:rPr lang="nb-NO" dirty="0" err="1"/>
              <a:t>Iflg</a:t>
            </a:r>
            <a:r>
              <a:rPr lang="nb-NO" dirty="0"/>
              <a:t> evalueringen av prosjektet vil den imidlertid ha større effekt dersom den utvides til flere aktører.</a:t>
            </a:r>
          </a:p>
          <a:p>
            <a:endParaRPr lang="nb-NO" dirty="0"/>
          </a:p>
          <a:p>
            <a:r>
              <a:rPr lang="nb-NO" dirty="0"/>
              <a:t>NHO har derfor i samarbeid med NAV og øvrige arbeidsgiver- og arbeidstakerorganisasjoner gått sammen om et større prosjekt Vi inkluderer!</a:t>
            </a:r>
          </a:p>
          <a:p>
            <a:r>
              <a:rPr lang="nb-NO" dirty="0"/>
              <a:t>Samarbeidsprosjektet Vi inkluderer! drives av Arbeids- og velferdsdirektoratet er et viktig bidrag til Regjeringens inkluderingsdugnaden.</a:t>
            </a:r>
          </a:p>
          <a:p>
            <a:r>
              <a:rPr lang="nb-NO" dirty="0"/>
              <a:t>Vi inkluderer! prøves ut i tre pilotfylker; NAV Oslo, NAV </a:t>
            </a:r>
            <a:r>
              <a:rPr lang="nb-NO" dirty="0" err="1"/>
              <a:t>Vestland</a:t>
            </a:r>
            <a:r>
              <a:rPr lang="nb-NO" dirty="0"/>
              <a:t> og NAV Trøndelag.</a:t>
            </a:r>
          </a:p>
          <a:p>
            <a:r>
              <a:rPr lang="nb-NO" dirty="0"/>
              <a:t>Prosjektet skal særlig se på potensialet i et mer koordinert og helhetlig markedsarbeid der NAV og </a:t>
            </a:r>
            <a:r>
              <a:rPr lang="nb-NO" dirty="0" err="1"/>
              <a:t>NAVs</a:t>
            </a:r>
            <a:r>
              <a:rPr lang="nb-NO" dirty="0"/>
              <a:t> underleverandører/tiltaksarrangører koordinerer sine tjenester i møte med inkluderingsvillige virksomheter både innen privat og offentlig sektor. </a:t>
            </a:r>
          </a:p>
          <a:p>
            <a:r>
              <a:rPr lang="nb-NO" dirty="0"/>
              <a:t>Prosjektperiode 2019-2021.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8A825-F3C8-4881-A9B9-5AFB5429F2C6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3302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  <a:p>
            <a:r>
              <a:rPr lang="nn-NO" dirty="0"/>
              <a:t>Spesielt fokus på </a:t>
            </a:r>
            <a:r>
              <a:rPr lang="nn-NO" dirty="0" err="1"/>
              <a:t>personer</a:t>
            </a:r>
            <a:r>
              <a:rPr lang="nn-NO" dirty="0"/>
              <a:t> med </a:t>
            </a:r>
            <a:r>
              <a:rPr lang="nn-NO" dirty="0" err="1"/>
              <a:t>nedsatt</a:t>
            </a:r>
            <a:r>
              <a:rPr lang="nn-NO" dirty="0"/>
              <a:t> arbeidsevne, unge </a:t>
            </a:r>
            <a:r>
              <a:rPr lang="nn-NO" dirty="0" err="1"/>
              <a:t>uten</a:t>
            </a:r>
            <a:r>
              <a:rPr lang="nn-NO" dirty="0"/>
              <a:t> fullført </a:t>
            </a:r>
            <a:r>
              <a:rPr lang="nn-NO" dirty="0" err="1"/>
              <a:t>utdannelse</a:t>
            </a:r>
            <a:r>
              <a:rPr lang="nn-NO" dirty="0"/>
              <a:t> og </a:t>
            </a:r>
            <a:r>
              <a:rPr lang="nn-NO" dirty="0" err="1"/>
              <a:t>personer</a:t>
            </a:r>
            <a:r>
              <a:rPr lang="nn-NO" dirty="0"/>
              <a:t> </a:t>
            </a:r>
            <a:r>
              <a:rPr lang="nn-NO" dirty="0" err="1"/>
              <a:t>utenfor</a:t>
            </a:r>
            <a:r>
              <a:rPr lang="nn-NO" dirty="0"/>
              <a:t> EØS området.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8A825-F3C8-4881-A9B9-5AFB5429F2C6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1300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NHO tok initiativ til et samarbeid med NAV for å mobilisere inkluderingsviljen blant flere arbeidsgivere. Evalueringen og erfaringene fra NHOs prosjekt Ringer i Vannet ligger til grunn for dette samarbeidsprosjektet. Et samlet arbeidsliv stiller seg nå bak prosjektet som gjennom et godt samarbeid mellom NAV, arbeidsgiverorganisasjonene og arbeidstakerorganisasjonene vil gi:</a:t>
            </a:r>
          </a:p>
          <a:p>
            <a:r>
              <a:rPr lang="nb-NO" dirty="0"/>
              <a:t>- Mer helhetlige og koordinerte tjenester til arbeidsgivere fra NAV og </a:t>
            </a:r>
            <a:r>
              <a:rPr lang="nb-NO" dirty="0" err="1"/>
              <a:t>NAVs</a:t>
            </a:r>
            <a:r>
              <a:rPr lang="nb-NO" dirty="0"/>
              <a:t> tiltaksarrangører</a:t>
            </a:r>
          </a:p>
          <a:p>
            <a:r>
              <a:rPr lang="nb-NO" dirty="0"/>
              <a:t>- Bedre tilgang til stillinger i markedet – dekke arbeidsgivers rekrutteringsbehov</a:t>
            </a:r>
          </a:p>
          <a:p>
            <a:pPr marL="0" indent="0">
              <a:buFontTx/>
              <a:buNone/>
            </a:pPr>
            <a:r>
              <a:rPr lang="nb-NO" dirty="0"/>
              <a:t>- Bedre match og formidling av arbeidssøkere i forhold til etterspørselen i arbeidsmarkedet</a:t>
            </a:r>
          </a:p>
          <a:p>
            <a:pPr marL="171450" indent="-171450">
              <a:buFontTx/>
              <a:buChar char="-"/>
            </a:pPr>
            <a:r>
              <a:rPr lang="nb-NO" dirty="0"/>
              <a:t>Økt kunnskap blant arbeidsgivere om </a:t>
            </a:r>
            <a:r>
              <a:rPr lang="nb-NO" dirty="0" err="1"/>
              <a:t>NAVs</a:t>
            </a:r>
            <a:r>
              <a:rPr lang="nb-NO" dirty="0"/>
              <a:t> ulike tilskuddsordninger og bistand </a:t>
            </a:r>
            <a:r>
              <a:rPr lang="nb-NO" dirty="0" err="1"/>
              <a:t>ifm</a:t>
            </a:r>
            <a:r>
              <a:rPr lang="nb-NO" dirty="0"/>
              <a:t> arbeidsinkludering</a:t>
            </a:r>
          </a:p>
          <a:p>
            <a:pPr marL="171450" indent="-171450">
              <a:buFontTx/>
              <a:buChar char="-"/>
            </a:pPr>
            <a:r>
              <a:rPr lang="nb-NO" dirty="0"/>
              <a:t>Økt kunnskap i NAV om arbeidslivet og arbeidsgiveres behov ved arbeidsinkludering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8A825-F3C8-4881-A9B9-5AFB5429F2C6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679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8A825-F3C8-4881-A9B9-5AFB5429F2C6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5190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cs typeface="Calibri"/>
              </a:rPr>
              <a:t>Dersom man ser på fellestrekk og suksesskriterier i inkluderingsprosjekter gjennomført av NHO, Spekter, Virke og KS kan de settes inn i en fremdrifts-pil. Endepunktet er ikke nødvendigvis alltid ansettelse, men en avtalt avslutning på et kompetansehevende løp. Dermed sidestilles offentlige og private virksomheter i samme løp. Det er en fordel å kunne benytte </a:t>
            </a:r>
            <a:r>
              <a:rPr lang="nb-NO" dirty="0" err="1">
                <a:cs typeface="Calibri"/>
              </a:rPr>
              <a:t>èn</a:t>
            </a:r>
            <a:r>
              <a:rPr lang="nb-NO" dirty="0">
                <a:cs typeface="Calibri"/>
              </a:rPr>
              <a:t> modell/rutine </a:t>
            </a:r>
            <a:r>
              <a:rPr lang="nb-NO">
                <a:cs typeface="Calibri"/>
              </a:rPr>
              <a:t>i dette treårige prosjektet.</a:t>
            </a:r>
            <a:endParaRPr lang="nb-NO" dirty="0">
              <a:cs typeface="Calibri"/>
            </a:endParaRPr>
          </a:p>
          <a:p>
            <a:endParaRPr lang="nb-NO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21588-B752-4A98-BB2C-8C6210F53DF0}" type="slidenum">
              <a:rPr lang="nb-NO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2055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8A825-F3C8-4881-A9B9-5AFB5429F2C6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8492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8A825-F3C8-4881-A9B9-5AFB5429F2C6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1817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gif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60E525D7-A643-4D62-BB58-850A976D2E0A}"/>
              </a:ext>
            </a:extLst>
          </p:cNvPr>
          <p:cNvSpPr/>
          <p:nvPr userDrawn="1"/>
        </p:nvSpPr>
        <p:spPr bwMode="auto">
          <a:xfrm>
            <a:off x="415897" y="339502"/>
            <a:ext cx="8352928" cy="1944216"/>
          </a:xfrm>
          <a:prstGeom prst="rect">
            <a:avLst/>
          </a:prstGeom>
          <a:solidFill>
            <a:srgbClr val="97259A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200" b="0" i="0" u="none" strike="noStrike" cap="none" normalizeH="0" baseline="0" err="1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11" name="Plassholder for bilde 3"/>
          <p:cNvSpPr>
            <a:spLocks noGrp="1" noChangeAspect="1"/>
          </p:cNvSpPr>
          <p:nvPr>
            <p:ph type="pic" sz="quarter" idx="11" hasCustomPrompt="1"/>
          </p:nvPr>
        </p:nvSpPr>
        <p:spPr bwMode="auto">
          <a:xfrm>
            <a:off x="396321" y="2406198"/>
            <a:ext cx="8344321" cy="2314996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  <a:gd name="connsiteX0" fmla="*/ 5131638 w 7430205"/>
              <a:gd name="connsiteY0" fmla="*/ 3910014 h 3913125"/>
              <a:gd name="connsiteX1" fmla="*/ 0 w 7430205"/>
              <a:gd name="connsiteY1" fmla="*/ 0 h 3913125"/>
              <a:gd name="connsiteX2" fmla="*/ 7428171 w 7430205"/>
              <a:gd name="connsiteY2" fmla="*/ 795 h 3913125"/>
              <a:gd name="connsiteX3" fmla="*/ 7429069 w 7430205"/>
              <a:gd name="connsiteY3" fmla="*/ 3913125 h 3913125"/>
              <a:gd name="connsiteX4" fmla="*/ 5131638 w 7430205"/>
              <a:gd name="connsiteY4" fmla="*/ 3910014 h 3913125"/>
              <a:gd name="connsiteX0" fmla="*/ 5131638 w 7430205"/>
              <a:gd name="connsiteY0" fmla="*/ 3910014 h 3910014"/>
              <a:gd name="connsiteX1" fmla="*/ 0 w 7430205"/>
              <a:gd name="connsiteY1" fmla="*/ 0 h 3910014"/>
              <a:gd name="connsiteX2" fmla="*/ 7428171 w 7430205"/>
              <a:gd name="connsiteY2" fmla="*/ 795 h 3910014"/>
              <a:gd name="connsiteX3" fmla="*/ 7429069 w 7430205"/>
              <a:gd name="connsiteY3" fmla="*/ 3737634 h 3910014"/>
              <a:gd name="connsiteX4" fmla="*/ 5131638 w 7430205"/>
              <a:gd name="connsiteY4" fmla="*/ 3910014 h 3910014"/>
              <a:gd name="connsiteX0" fmla="*/ 5702 w 7430205"/>
              <a:gd name="connsiteY0" fmla="*/ 3716051 h 3737634"/>
              <a:gd name="connsiteX1" fmla="*/ 0 w 7430205"/>
              <a:gd name="connsiteY1" fmla="*/ 0 h 3737634"/>
              <a:gd name="connsiteX2" fmla="*/ 7428171 w 7430205"/>
              <a:gd name="connsiteY2" fmla="*/ 795 h 3737634"/>
              <a:gd name="connsiteX3" fmla="*/ 7429069 w 7430205"/>
              <a:gd name="connsiteY3" fmla="*/ 3737634 h 3737634"/>
              <a:gd name="connsiteX4" fmla="*/ 5702 w 7430205"/>
              <a:gd name="connsiteY4" fmla="*/ 3716051 h 3737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0205" h="3737634">
                <a:moveTo>
                  <a:pt x="5702" y="3716051"/>
                </a:moveTo>
                <a:cubicBezTo>
                  <a:pt x="3801" y="2477367"/>
                  <a:pt x="1901" y="1238684"/>
                  <a:pt x="0" y="0"/>
                </a:cubicBezTo>
                <a:lnTo>
                  <a:pt x="7428171" y="795"/>
                </a:lnTo>
                <a:cubicBezTo>
                  <a:pt x="7423905" y="1303074"/>
                  <a:pt x="7433335" y="2435355"/>
                  <a:pt x="7429069" y="3737634"/>
                </a:cubicBezTo>
                <a:lnTo>
                  <a:pt x="5702" y="3716051"/>
                </a:lnTo>
                <a:close/>
              </a:path>
            </a:pathLst>
          </a:custGeom>
          <a:noFill/>
          <a:ln>
            <a:noFill/>
          </a:ln>
          <a:effectLst>
            <a:outerShdw dist="35921" sx="1000" sy="1000" algn="ctr" rotWithShape="0">
              <a:schemeClr val="bg2"/>
            </a:outerShdw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/>
          </a:bodyPr>
          <a:lstStyle>
            <a:lvl1pPr marL="0" indent="0"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1411287" y="4712233"/>
            <a:ext cx="6135384" cy="166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nb-NO" sz="1000" kern="0"/>
          </a:p>
        </p:txBody>
      </p:sp>
      <p:pic>
        <p:nvPicPr>
          <p:cNvPr id="28" name="Bilde 27">
            <a:extLst>
              <a:ext uri="{FF2B5EF4-FFF2-40B4-BE49-F238E27FC236}">
                <a16:creationId xmlns:a16="http://schemas.microsoft.com/office/drawing/2014/main" id="{0839F0A4-25EB-4514-BB7E-E547D1172D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15" b="37001"/>
          <a:stretch/>
        </p:blipFill>
        <p:spPr>
          <a:xfrm>
            <a:off x="4346663" y="537646"/>
            <a:ext cx="555704" cy="483526"/>
          </a:xfrm>
          <a:prstGeom prst="rect">
            <a:avLst/>
          </a:prstGeom>
        </p:spPr>
      </p:pic>
      <p:sp>
        <p:nvSpPr>
          <p:cNvPr id="29" name="Tittel 1">
            <a:extLst>
              <a:ext uri="{FF2B5EF4-FFF2-40B4-BE49-F238E27FC236}">
                <a16:creationId xmlns:a16="http://schemas.microsoft.com/office/drawing/2014/main" id="{F39208CB-D3C2-4F74-A235-E2419B2AA5D4}"/>
              </a:ext>
            </a:extLst>
          </p:cNvPr>
          <p:cNvSpPr txBox="1">
            <a:spLocks/>
          </p:cNvSpPr>
          <p:nvPr userDrawn="1"/>
        </p:nvSpPr>
        <p:spPr>
          <a:xfrm>
            <a:off x="680482" y="1156826"/>
            <a:ext cx="7776000" cy="43204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+mj-lt"/>
                <a:ea typeface="ヒラギノ角ゴ Pro W3" charset="0"/>
                <a:cs typeface="ＭＳ Ｐゴシック" charset="0"/>
                <a:sym typeface="Arial" charset="0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ヒラギノ角ゴ Pro W3" charset="0"/>
                <a:cs typeface="ＭＳ Ｐゴシック" charset="0"/>
                <a:sym typeface="Arial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ヒラギノ角ゴ Pro W3" charset="0"/>
                <a:cs typeface="ＭＳ Ｐゴシック" charset="0"/>
                <a:sym typeface="Arial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ヒラギノ角ゴ Pro W3" charset="0"/>
                <a:cs typeface="ＭＳ Ｐゴシック" charset="0"/>
                <a:sym typeface="Arial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ヒラギノ角ゴ Pro W3" charset="0"/>
                <a:cs typeface="ＭＳ Ｐゴシック" charset="0"/>
                <a:sym typeface="Arial" charset="0"/>
              </a:defRPr>
            </a:lvl5pPr>
            <a:lvl6pPr marL="321457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500">
                <a:solidFill>
                  <a:srgbClr val="FEFFFE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642915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500">
                <a:solidFill>
                  <a:srgbClr val="FEFFFE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964372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500">
                <a:solidFill>
                  <a:srgbClr val="FEFFFE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285829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500">
                <a:solidFill>
                  <a:srgbClr val="FEFFFE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defTabSz="914400"/>
            <a:endParaRPr lang="nb-NO" sz="2400" kern="0">
              <a:solidFill>
                <a:schemeClr val="bg1"/>
              </a:solidFill>
            </a:endParaRPr>
          </a:p>
        </p:txBody>
      </p:sp>
      <p:sp>
        <p:nvSpPr>
          <p:cNvPr id="30" name="Undertittel 2">
            <a:extLst>
              <a:ext uri="{FF2B5EF4-FFF2-40B4-BE49-F238E27FC236}">
                <a16:creationId xmlns:a16="http://schemas.microsoft.com/office/drawing/2014/main" id="{9DDE999A-6586-41BD-B032-9953662D08D4}"/>
              </a:ext>
            </a:extLst>
          </p:cNvPr>
          <p:cNvSpPr txBox="1">
            <a:spLocks/>
          </p:cNvSpPr>
          <p:nvPr userDrawn="1"/>
        </p:nvSpPr>
        <p:spPr>
          <a:xfrm>
            <a:off x="684436" y="1502082"/>
            <a:ext cx="7779082" cy="421596"/>
          </a:xfrm>
          <a:prstGeom prst="rect">
            <a:avLst/>
          </a:prstGeom>
        </p:spPr>
        <p:txBody>
          <a:bodyPr/>
          <a:lstStyle>
            <a:lvl1pPr marL="382588" indent="-382588" algn="l" rtl="0" eaLnBrk="0" fontAlgn="base" hangingPunct="0">
              <a:spcBef>
                <a:spcPts val="2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charset="0"/>
              </a:defRPr>
            </a:lvl1pPr>
            <a:lvl2pPr marL="758825" indent="-382588" algn="l" rtl="0" eaLnBrk="0" fontAlgn="base" hangingPunct="0">
              <a:spcBef>
                <a:spcPts val="2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charset="0"/>
              </a:defRPr>
            </a:lvl2pPr>
            <a:lvl3pPr marL="1133475" indent="-374650" algn="l" rtl="0" eaLnBrk="0" fontAlgn="base" hangingPunct="0">
              <a:spcBef>
                <a:spcPts val="2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charset="0"/>
              </a:defRPr>
            </a:lvl3pPr>
            <a:lvl4pPr marL="1517650" indent="-382588" algn="l" rtl="0" eaLnBrk="0" fontAlgn="base" hangingPunct="0">
              <a:spcBef>
                <a:spcPts val="2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charset="0"/>
              </a:defRPr>
            </a:lvl4pPr>
            <a:lvl5pPr marL="1892300" indent="-374650" algn="l" rtl="0" eaLnBrk="0" fontAlgn="base" hangingPunct="0">
              <a:spcBef>
                <a:spcPts val="2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charset="0"/>
              </a:defRPr>
            </a:lvl5pPr>
            <a:lvl6pPr marL="2357354" indent="-562550" algn="l" rtl="0" eaLnBrk="1" fontAlgn="base" hangingPunct="1">
              <a:spcBef>
                <a:spcPts val="2601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2678811" indent="-562550" algn="l" rtl="0" eaLnBrk="1" fontAlgn="base" hangingPunct="1">
              <a:spcBef>
                <a:spcPts val="2601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000268" indent="-562550" algn="l" rtl="0" eaLnBrk="1" fontAlgn="base" hangingPunct="1">
              <a:spcBef>
                <a:spcPts val="2601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3321726" indent="-562550" algn="l" rtl="0" eaLnBrk="1" fontAlgn="base" hangingPunct="1">
              <a:spcBef>
                <a:spcPts val="2601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0" indent="0" algn="ctr" defTabSz="914400">
              <a:buNone/>
            </a:pPr>
            <a:endParaRPr lang="nb-NO" kern="0">
              <a:solidFill>
                <a:schemeClr val="bg1"/>
              </a:solidFill>
            </a:endParaRPr>
          </a:p>
        </p:txBody>
      </p:sp>
      <p:sp>
        <p:nvSpPr>
          <p:cNvPr id="9" name="Plassholder f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504826" y="4718620"/>
            <a:ext cx="5969825" cy="30140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100" b="0" baseline="0">
                <a:solidFill>
                  <a:srgbClr val="97259A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nb-NO"/>
              <a:t>Dato  //  Innholds ansvarlig</a:t>
            </a:r>
          </a:p>
        </p:txBody>
      </p:sp>
      <p:sp>
        <p:nvSpPr>
          <p:cNvPr id="36" name="Tittel 1">
            <a:extLst>
              <a:ext uri="{FF2B5EF4-FFF2-40B4-BE49-F238E27FC236}">
                <a16:creationId xmlns:a16="http://schemas.microsoft.com/office/drawing/2014/main" id="{DC6A7A10-5C33-4A4C-B61F-A6A62000F81A}"/>
              </a:ext>
            </a:extLst>
          </p:cNvPr>
          <p:cNvSpPr txBox="1">
            <a:spLocks/>
          </p:cNvSpPr>
          <p:nvPr userDrawn="1"/>
        </p:nvSpPr>
        <p:spPr>
          <a:xfrm>
            <a:off x="515938" y="1203598"/>
            <a:ext cx="8160518" cy="43204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+mj-lt"/>
                <a:ea typeface="ヒラギノ角ゴ Pro W3" charset="0"/>
                <a:cs typeface="ＭＳ Ｐゴシック" charset="0"/>
                <a:sym typeface="Arial" charset="0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ヒラギノ角ゴ Pro W3" charset="0"/>
                <a:cs typeface="ＭＳ Ｐゴシック" charset="0"/>
                <a:sym typeface="Arial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ヒラギノ角ゴ Pro W3" charset="0"/>
                <a:cs typeface="ＭＳ Ｐゴシック" charset="0"/>
                <a:sym typeface="Arial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ヒラギノ角ゴ Pro W3" charset="0"/>
                <a:cs typeface="ＭＳ Ｐゴシック" charset="0"/>
                <a:sym typeface="Arial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ヒラギノ角ゴ Pro W3" charset="0"/>
                <a:cs typeface="ＭＳ Ｐゴシック" charset="0"/>
                <a:sym typeface="Arial" charset="0"/>
              </a:defRPr>
            </a:lvl5pPr>
            <a:lvl6pPr marL="321457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500">
                <a:solidFill>
                  <a:srgbClr val="FEFFFE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642915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500">
                <a:solidFill>
                  <a:srgbClr val="FEFFFE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964372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500">
                <a:solidFill>
                  <a:srgbClr val="FEFFFE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285829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500">
                <a:solidFill>
                  <a:srgbClr val="FEFFFE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defTabSz="914400"/>
            <a:endParaRPr lang="nb-NO" sz="2400" kern="0">
              <a:solidFill>
                <a:schemeClr val="bg1"/>
              </a:solidFill>
              <a:latin typeface="Source Sans Pro" panose="020B0503030403020204" pitchFamily="34" charset="0"/>
            </a:endParaRPr>
          </a:p>
        </p:txBody>
      </p:sp>
      <p:sp>
        <p:nvSpPr>
          <p:cNvPr id="37" name="Undertittel 2">
            <a:extLst>
              <a:ext uri="{FF2B5EF4-FFF2-40B4-BE49-F238E27FC236}">
                <a16:creationId xmlns:a16="http://schemas.microsoft.com/office/drawing/2014/main" id="{0438A5FF-B0BA-4F62-B721-33A67DF7BBFE}"/>
              </a:ext>
            </a:extLst>
          </p:cNvPr>
          <p:cNvSpPr txBox="1">
            <a:spLocks/>
          </p:cNvSpPr>
          <p:nvPr userDrawn="1"/>
        </p:nvSpPr>
        <p:spPr>
          <a:xfrm>
            <a:off x="519765" y="1548854"/>
            <a:ext cx="8163753" cy="421596"/>
          </a:xfrm>
          <a:prstGeom prst="rect">
            <a:avLst/>
          </a:prstGeom>
        </p:spPr>
        <p:txBody>
          <a:bodyPr/>
          <a:lstStyle>
            <a:lvl1pPr marL="382588" indent="-382588" algn="l" rtl="0" eaLnBrk="0" fontAlgn="base" hangingPunct="0">
              <a:spcBef>
                <a:spcPts val="2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charset="0"/>
              </a:defRPr>
            </a:lvl1pPr>
            <a:lvl2pPr marL="758825" indent="-382588" algn="l" rtl="0" eaLnBrk="0" fontAlgn="base" hangingPunct="0">
              <a:spcBef>
                <a:spcPts val="2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charset="0"/>
              </a:defRPr>
            </a:lvl2pPr>
            <a:lvl3pPr marL="1133475" indent="-374650" algn="l" rtl="0" eaLnBrk="0" fontAlgn="base" hangingPunct="0">
              <a:spcBef>
                <a:spcPts val="2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charset="0"/>
              </a:defRPr>
            </a:lvl3pPr>
            <a:lvl4pPr marL="1517650" indent="-382588" algn="l" rtl="0" eaLnBrk="0" fontAlgn="base" hangingPunct="0">
              <a:spcBef>
                <a:spcPts val="2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charset="0"/>
              </a:defRPr>
            </a:lvl4pPr>
            <a:lvl5pPr marL="1892300" indent="-374650" algn="l" rtl="0" eaLnBrk="0" fontAlgn="base" hangingPunct="0">
              <a:spcBef>
                <a:spcPts val="2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charset="0"/>
              </a:defRPr>
            </a:lvl5pPr>
            <a:lvl6pPr marL="2357354" indent="-562550" algn="l" rtl="0" eaLnBrk="1" fontAlgn="base" hangingPunct="1">
              <a:spcBef>
                <a:spcPts val="2601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2678811" indent="-562550" algn="l" rtl="0" eaLnBrk="1" fontAlgn="base" hangingPunct="1">
              <a:spcBef>
                <a:spcPts val="2601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000268" indent="-562550" algn="l" rtl="0" eaLnBrk="1" fontAlgn="base" hangingPunct="1">
              <a:spcBef>
                <a:spcPts val="2601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3321726" indent="-562550" algn="l" rtl="0" eaLnBrk="1" fontAlgn="base" hangingPunct="1">
              <a:spcBef>
                <a:spcPts val="2601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0" indent="0" algn="ctr" defTabSz="914400">
              <a:buNone/>
            </a:pPr>
            <a:endParaRPr lang="nb-NO" kern="0">
              <a:solidFill>
                <a:schemeClr val="bg1"/>
              </a:solidFill>
              <a:latin typeface="Source Sans Pro" panose="020B0503030403020204" pitchFamily="34" charset="0"/>
            </a:endParaRPr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54225A1A-C8C9-4AA6-BF8C-64E7E6A93E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90354" y="1063774"/>
            <a:ext cx="8028440" cy="571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ctr">
              <a:defRPr sz="2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grpSp>
        <p:nvGrpSpPr>
          <p:cNvPr id="13" name="Gruppe 12">
            <a:extLst>
              <a:ext uri="{FF2B5EF4-FFF2-40B4-BE49-F238E27FC236}">
                <a16:creationId xmlns:a16="http://schemas.microsoft.com/office/drawing/2014/main" id="{DF985F7E-5EAC-454F-8C61-400947A86DD2}"/>
              </a:ext>
            </a:extLst>
          </p:cNvPr>
          <p:cNvGrpSpPr/>
          <p:nvPr userDrawn="1"/>
        </p:nvGrpSpPr>
        <p:grpSpPr>
          <a:xfrm>
            <a:off x="6586526" y="4819658"/>
            <a:ext cx="2145162" cy="110788"/>
            <a:chOff x="6586526" y="4819658"/>
            <a:chExt cx="2145162" cy="110788"/>
          </a:xfrm>
        </p:grpSpPr>
        <p:grpSp>
          <p:nvGrpSpPr>
            <p:cNvPr id="6" name="Gruppe 5">
              <a:extLst>
                <a:ext uri="{FF2B5EF4-FFF2-40B4-BE49-F238E27FC236}">
                  <a16:creationId xmlns:a16="http://schemas.microsoft.com/office/drawing/2014/main" id="{564AA065-A179-4F23-83A0-3A926078D7CF}"/>
                </a:ext>
              </a:extLst>
            </p:cNvPr>
            <p:cNvGrpSpPr/>
            <p:nvPr userDrawn="1"/>
          </p:nvGrpSpPr>
          <p:grpSpPr>
            <a:xfrm>
              <a:off x="6586526" y="4819658"/>
              <a:ext cx="2145162" cy="110788"/>
              <a:chOff x="6886882" y="4819658"/>
              <a:chExt cx="2145162" cy="110788"/>
            </a:xfrm>
          </p:grpSpPr>
          <p:grpSp>
            <p:nvGrpSpPr>
              <p:cNvPr id="10" name="Gruppe 9">
                <a:extLst>
                  <a:ext uri="{FF2B5EF4-FFF2-40B4-BE49-F238E27FC236}">
                    <a16:creationId xmlns:a16="http://schemas.microsoft.com/office/drawing/2014/main" id="{50750A5C-1CCF-4E88-93FF-445B372CF279}"/>
                  </a:ext>
                </a:extLst>
              </p:cNvPr>
              <p:cNvGrpSpPr/>
              <p:nvPr userDrawn="1"/>
            </p:nvGrpSpPr>
            <p:grpSpPr>
              <a:xfrm>
                <a:off x="6886882" y="4819658"/>
                <a:ext cx="1664265" cy="110788"/>
                <a:chOff x="6886882" y="4819658"/>
                <a:chExt cx="1664265" cy="110788"/>
              </a:xfrm>
            </p:grpSpPr>
            <p:grpSp>
              <p:nvGrpSpPr>
                <p:cNvPr id="42" name="Gruppe 41">
                  <a:extLst>
                    <a:ext uri="{FF2B5EF4-FFF2-40B4-BE49-F238E27FC236}">
                      <a16:creationId xmlns:a16="http://schemas.microsoft.com/office/drawing/2014/main" id="{FD082759-31CE-4463-A190-630C72E7AC22}"/>
                    </a:ext>
                  </a:extLst>
                </p:cNvPr>
                <p:cNvGrpSpPr/>
                <p:nvPr userDrawn="1"/>
              </p:nvGrpSpPr>
              <p:grpSpPr>
                <a:xfrm>
                  <a:off x="6886882" y="4819658"/>
                  <a:ext cx="1664265" cy="110788"/>
                  <a:chOff x="3788977" y="4809925"/>
                  <a:chExt cx="1664265" cy="110788"/>
                </a:xfrm>
              </p:grpSpPr>
              <p:pic>
                <p:nvPicPr>
                  <p:cNvPr id="43" name="Bilde 42">
                    <a:extLst>
                      <a:ext uri="{FF2B5EF4-FFF2-40B4-BE49-F238E27FC236}">
                        <a16:creationId xmlns:a16="http://schemas.microsoft.com/office/drawing/2014/main" id="{59EEB942-E4CD-42CC-A27D-E7D7FDD0ECC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788977" y="4816229"/>
                    <a:ext cx="165323" cy="104484"/>
                  </a:xfrm>
                  <a:prstGeom prst="rect">
                    <a:avLst/>
                  </a:prstGeom>
                </p:spPr>
              </p:pic>
              <p:pic>
                <p:nvPicPr>
                  <p:cNvPr id="44" name="Bilde 43">
                    <a:extLst>
                      <a:ext uri="{FF2B5EF4-FFF2-40B4-BE49-F238E27FC236}">
                        <a16:creationId xmlns:a16="http://schemas.microsoft.com/office/drawing/2014/main" id="{E229F1DA-207C-4DBD-A480-0EADB77C15E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145866" y="4820404"/>
                    <a:ext cx="191375" cy="96062"/>
                  </a:xfrm>
                  <a:prstGeom prst="rect">
                    <a:avLst/>
                  </a:prstGeom>
                </p:spPr>
              </p:pic>
              <p:pic>
                <p:nvPicPr>
                  <p:cNvPr id="45" name="Bilde 44">
                    <a:extLst>
                      <a:ext uri="{FF2B5EF4-FFF2-40B4-BE49-F238E27FC236}">
                        <a16:creationId xmlns:a16="http://schemas.microsoft.com/office/drawing/2014/main" id="{BBEE38B5-3282-495E-BA5A-B7B45131AD9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738076" y="4809925"/>
                    <a:ext cx="359863" cy="100258"/>
                  </a:xfrm>
                  <a:prstGeom prst="rect">
                    <a:avLst/>
                  </a:prstGeom>
                </p:spPr>
              </p:pic>
              <p:pic>
                <p:nvPicPr>
                  <p:cNvPr id="46" name="Bilde 45" descr="Et bilde som inneholder skilt, utendørs, stopp, himmel&#10;&#10;Beskrivelse som er generert med svært høy visshet">
                    <a:extLst>
                      <a:ext uri="{FF2B5EF4-FFF2-40B4-BE49-F238E27FC236}">
                        <a16:creationId xmlns:a16="http://schemas.microsoft.com/office/drawing/2014/main" id="{9C4C66EC-B245-498F-AE61-E43E2C507D8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170924" y="4811945"/>
                    <a:ext cx="110296" cy="100470"/>
                  </a:xfrm>
                  <a:prstGeom prst="rect">
                    <a:avLst/>
                  </a:prstGeom>
                </p:spPr>
              </p:pic>
              <p:pic>
                <p:nvPicPr>
                  <p:cNvPr id="47" name="Bilde 46" descr="Et bilde som inneholder utklipp&#10;&#10;Beskrivelse som er generert med svært høy visshet">
                    <a:extLst>
                      <a:ext uri="{FF2B5EF4-FFF2-40B4-BE49-F238E27FC236}">
                        <a16:creationId xmlns:a16="http://schemas.microsoft.com/office/drawing/2014/main" id="{9AB5E2A1-CE28-4DD5-9B31-4A4B034DE4F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50892" y="4811945"/>
                    <a:ext cx="102350" cy="102350"/>
                  </a:xfrm>
                  <a:prstGeom prst="rect">
                    <a:avLst/>
                  </a:prstGeom>
                </p:spPr>
              </p:pic>
              <p:pic>
                <p:nvPicPr>
                  <p:cNvPr id="48" name="Bilde 47">
                    <a:extLst>
                      <a:ext uri="{FF2B5EF4-FFF2-40B4-BE49-F238E27FC236}">
                        <a16:creationId xmlns:a16="http://schemas.microsoft.com/office/drawing/2014/main" id="{50981E42-6E70-44FE-80D9-84E4086EEDE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9604" b="27974"/>
                  <a:stretch/>
                </p:blipFill>
                <p:spPr>
                  <a:xfrm>
                    <a:off x="4379121" y="4818910"/>
                    <a:ext cx="285301" cy="9127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" name="Bilde 6">
                  <a:extLst>
                    <a:ext uri="{FF2B5EF4-FFF2-40B4-BE49-F238E27FC236}">
                      <a16:creationId xmlns:a16="http://schemas.microsoft.com/office/drawing/2014/main" id="{8FB7C5C7-80B1-41C9-B593-A70D3EF3270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29726" y="4827327"/>
                  <a:ext cx="75932" cy="98872"/>
                </a:xfrm>
                <a:prstGeom prst="rect">
                  <a:avLst/>
                </a:prstGeom>
              </p:spPr>
            </p:pic>
          </p:grpSp>
          <p:pic>
            <p:nvPicPr>
              <p:cNvPr id="3" name="Bilde 2" descr="Et bilde som inneholder utklipp&#10;&#10;Beskrivelse som er generert med svært høy visshet">
                <a:extLst>
                  <a:ext uri="{FF2B5EF4-FFF2-40B4-BE49-F238E27FC236}">
                    <a16:creationId xmlns:a16="http://schemas.microsoft.com/office/drawing/2014/main" id="{914D5307-0D30-4B60-A57A-B45F931D80B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87586" y="4819658"/>
                <a:ext cx="244458" cy="102093"/>
              </a:xfrm>
              <a:prstGeom prst="rect">
                <a:avLst/>
              </a:prstGeom>
            </p:spPr>
          </p:pic>
        </p:grpSp>
        <p:pic>
          <p:nvPicPr>
            <p:cNvPr id="12" name="Bilde 11">
              <a:extLst>
                <a:ext uri="{FF2B5EF4-FFF2-40B4-BE49-F238E27FC236}">
                  <a16:creationId xmlns:a16="http://schemas.microsoft.com/office/drawing/2014/main" id="{EB441B43-4E5D-4D75-A121-0DE4505B84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7707" y="4824501"/>
              <a:ext cx="96855" cy="968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9572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idx="13" hasCustomPrompt="1"/>
          </p:nvPr>
        </p:nvSpPr>
        <p:spPr bwMode="auto">
          <a:xfrm>
            <a:off x="4654283" y="1057765"/>
            <a:ext cx="4114229" cy="524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buFont typeface="Wingdings" panose="05000000000000000000" pitchFamily="2" charset="2"/>
              <a:buNone/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00113" indent="-214313"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 typeface="Wingdings" panose="05000000000000000000" pitchFamily="2" charset="2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85913" indent="-214313"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2" hasCustomPrompt="1"/>
          </p:nvPr>
        </p:nvSpPr>
        <p:spPr bwMode="auto">
          <a:xfrm>
            <a:off x="385764" y="1060622"/>
            <a:ext cx="4114229" cy="524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sz="1650"/>
            </a:lvl1pPr>
            <a:lvl4pPr marL="1028700" indent="0">
              <a:buNone/>
              <a:defRPr/>
            </a:lvl4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innhold 3"/>
          <p:cNvSpPr>
            <a:spLocks noGrp="1"/>
          </p:cNvSpPr>
          <p:nvPr>
            <p:ph sz="quarter" idx="14"/>
          </p:nvPr>
        </p:nvSpPr>
        <p:spPr>
          <a:xfrm>
            <a:off x="395289" y="1707624"/>
            <a:ext cx="4105275" cy="299347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11" name="Plassholder for innhold 3"/>
          <p:cNvSpPr>
            <a:spLocks noGrp="1"/>
          </p:cNvSpPr>
          <p:nvPr>
            <p:ph sz="quarter" idx="15"/>
          </p:nvPr>
        </p:nvSpPr>
        <p:spPr>
          <a:xfrm>
            <a:off x="4654283" y="1707654"/>
            <a:ext cx="4105275" cy="299347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8620" y="135732"/>
            <a:ext cx="8386763" cy="812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0768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C12C6E9-9F57-40C7-B7D5-A50257A1D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9F4AD2A-E4F0-4F2D-B1DC-05E158865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ED4D57F-A51B-4862-B275-087DC9CDE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EEA30-118F-42A1-90A4-84821DB1F816}" type="datetimeFigureOut">
              <a:rPr lang="nb-NO" smtClean="0"/>
              <a:t>08.10.2019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C772196-C524-4E77-8F1D-FA70BFD7D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0C74E81-CE91-4383-BF4A-E586C861B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4AEC-4273-401C-A4B9-B663E2AE31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3141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AE1C0C-6B97-484E-BDE8-54469FDA89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DB9A4AB-58F3-40C1-A38A-A3A7AC704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B5B6BED-B0DF-4359-B9F6-5DF7DC933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6CB8-858C-4CEB-870B-1B9994DD6EF8}" type="datetimeFigureOut">
              <a:rPr lang="nb-NO" smtClean="0"/>
              <a:t>08.10.2019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0DF0CE-C939-49CE-8551-558F548EF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C16FD7C-6012-4540-82CA-A509C2B9E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D9B5-B322-460D-A3AB-F959AE78BD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8199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354D91F-DCDE-40A5-BF6B-3FA70AC50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21CD24-3B33-4999-A969-C3958DAEB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2610648-1A76-4100-BABB-16C46367C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6CB8-858C-4CEB-870B-1B9994DD6EF8}" type="datetimeFigureOut">
              <a:rPr lang="nb-NO" smtClean="0"/>
              <a:t>08.10.2019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9CA67D1-0119-4631-AB24-6DBA95130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EEC4717-9A68-4EDA-88B3-CF5702336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D9B5-B322-460D-A3AB-F959AE78BD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9208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AFEBEA-B7A4-4FA0-8C74-B4813FE1E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63474A2-8645-4744-BBAF-094C32AF0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23BE9AA-AC68-4309-8770-2F23170AD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6CB8-858C-4CEB-870B-1B9994DD6EF8}" type="datetimeFigureOut">
              <a:rPr lang="nb-NO" smtClean="0"/>
              <a:t>08.10.2019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0EC4823-CC59-4F65-8528-FEC9EABA6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200A3F6-94B7-48C5-93CB-EFFDBB13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D9B5-B322-460D-A3AB-F959AE78BD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1818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A4303A-6AE0-4C2D-B6D5-A962E563D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FE3CED1-5657-4F5C-813A-2309C77E8F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7771C06-78E7-4044-AECE-40FF5E3B6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09671D3-DFD8-48D4-B6FD-21B7DE584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6CB8-858C-4CEB-870B-1B9994DD6EF8}" type="datetimeFigureOut">
              <a:rPr lang="nb-NO" smtClean="0"/>
              <a:t>08.10.2019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712588B-B5C1-40E0-821C-895EA337F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1419B3D-8EDE-46F3-9128-C2CFA1085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D9B5-B322-460D-A3AB-F959AE78BD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0910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220B24-A731-4982-8861-0DCA13699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B9869AA-7A12-485E-BDE8-1A969630B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40D5FE3-7069-4C87-935C-BBBD05AA8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5EE5996-5815-4F28-B83A-2E1732E769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7C827D1B-6492-477D-9EA9-38E11D0D23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6D8B5144-17E3-44DE-A821-EA20D95FC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6CB8-858C-4CEB-870B-1B9994DD6EF8}" type="datetimeFigureOut">
              <a:rPr lang="nb-NO" smtClean="0"/>
              <a:t>08.10.2019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31B2F85-3261-4DCC-A821-E33868043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13911ED0-B7E1-4CE3-966B-29A863710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D9B5-B322-460D-A3AB-F959AE78BD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7716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10F536B-EE7F-4676-B2B0-96E97DF61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AC52186-7AA0-4DA3-B44F-8EC189124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6CB8-858C-4CEB-870B-1B9994DD6EF8}" type="datetimeFigureOut">
              <a:rPr lang="nb-NO" smtClean="0"/>
              <a:t>08.10.2019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D4A846C-3196-44DC-8C3A-9894C4903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F33F2A2-E1B8-4DB9-AD78-9C581C3B3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D9B5-B322-460D-A3AB-F959AE78BD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682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9EF3F58-361E-41CF-B90D-7883BD884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6CB8-858C-4CEB-870B-1B9994DD6EF8}" type="datetimeFigureOut">
              <a:rPr lang="nb-NO" smtClean="0"/>
              <a:t>08.10.2019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A586C550-8B7B-4118-AEBC-014D71584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7F2AEBB-8D0B-4251-BCA6-C6E846522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D9B5-B322-460D-A3AB-F959AE78BD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1685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296233-16FC-472D-A0C0-0CFB56498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1B07C81-27C4-4A75-A45B-4EEDBA51C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FCA3BFE-E8D5-459C-A101-E484FD75F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8E74019-7149-48D5-845B-4B12B9DC0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6CB8-858C-4CEB-870B-1B9994DD6EF8}" type="datetimeFigureOut">
              <a:rPr lang="nb-NO" smtClean="0"/>
              <a:t>08.10.2019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D00323A-F522-4BAE-9D26-3BF06CAE4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7B750D7-CED5-4C35-BFF1-012257577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D9B5-B322-460D-A3AB-F959AE78BD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628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quarter" idx="10"/>
          </p:nvPr>
        </p:nvSpPr>
        <p:spPr>
          <a:xfrm>
            <a:off x="366961" y="1276349"/>
            <a:ext cx="8398965" cy="3299733"/>
          </a:xfrm>
        </p:spPr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624" y="180975"/>
            <a:ext cx="7577758" cy="94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>
              <a:defRPr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2592863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0F42629-0DB7-4217-8931-D58F0C43D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0F8B92D-BDE7-4091-A678-01F42822BF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3060709-0D31-4708-B834-FCDB9B3A7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7927D00-BC1C-4A7C-AB98-AC13C7CDD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6CB8-858C-4CEB-870B-1B9994DD6EF8}" type="datetimeFigureOut">
              <a:rPr lang="nb-NO" smtClean="0"/>
              <a:t>08.10.2019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E4F271B-2140-4B4D-B191-C8938419E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E04616D-EBB1-459D-A47A-A69A771CE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D9B5-B322-460D-A3AB-F959AE78BD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46287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5C437A-7A97-486E-BCEF-29B1B4434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CF0E377-47EA-49EB-86E1-86F3CB8C94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CB4055B-951A-4D04-85E0-ABDC894DE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6CB8-858C-4CEB-870B-1B9994DD6EF8}" type="datetimeFigureOut">
              <a:rPr lang="nb-NO" smtClean="0"/>
              <a:t>08.10.2019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F46EAB-0F94-447B-B8DF-2B1DE2563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A47BF7-EE74-4409-8564-6E12B255A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D9B5-B322-460D-A3AB-F959AE78BD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6695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8F27C865-E09F-4200-9895-E035DACBB5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A5ABEC2-4F10-4DCD-B07F-3F574C0758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ED776DD-D84B-43B9-BC14-64C7AFA73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6CB8-858C-4CEB-870B-1B9994DD6EF8}" type="datetimeFigureOut">
              <a:rPr lang="nb-NO" smtClean="0"/>
              <a:t>08.10.2019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C472B21-8239-415A-ADFE-6E1528DCC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D09A833-B704-4B80-B861-C51F2668C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D9B5-B322-460D-A3AB-F959AE78BD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02949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idx="13" hasCustomPrompt="1"/>
          </p:nvPr>
        </p:nvSpPr>
        <p:spPr bwMode="auto">
          <a:xfrm>
            <a:off x="4654283" y="1057765"/>
            <a:ext cx="4114229" cy="524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buFont typeface="Wingdings" panose="05000000000000000000" pitchFamily="2" charset="2"/>
              <a:buNone/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00113" indent="-214313"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 typeface="Wingdings" panose="05000000000000000000" pitchFamily="2" charset="2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85913" indent="-214313"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2" hasCustomPrompt="1"/>
          </p:nvPr>
        </p:nvSpPr>
        <p:spPr bwMode="auto">
          <a:xfrm>
            <a:off x="385764" y="1060622"/>
            <a:ext cx="4114229" cy="524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sz="1650"/>
            </a:lvl1pPr>
            <a:lvl4pPr marL="1028700" indent="0">
              <a:buNone/>
              <a:defRPr/>
            </a:lvl4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innhold 3"/>
          <p:cNvSpPr>
            <a:spLocks noGrp="1"/>
          </p:cNvSpPr>
          <p:nvPr>
            <p:ph sz="quarter" idx="14"/>
          </p:nvPr>
        </p:nvSpPr>
        <p:spPr>
          <a:xfrm>
            <a:off x="395289" y="1707624"/>
            <a:ext cx="4105275" cy="299347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11" name="Plassholder for innhold 3"/>
          <p:cNvSpPr>
            <a:spLocks noGrp="1"/>
          </p:cNvSpPr>
          <p:nvPr>
            <p:ph sz="quarter" idx="15"/>
          </p:nvPr>
        </p:nvSpPr>
        <p:spPr>
          <a:xfrm>
            <a:off x="4654283" y="1707654"/>
            <a:ext cx="4105275" cy="299347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8620" y="135732"/>
            <a:ext cx="8386763" cy="812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851668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75714" y="1283000"/>
            <a:ext cx="5852470" cy="3277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>
                <a:latin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sz="quarter" idx="10"/>
          </p:nvPr>
        </p:nvSpPr>
        <p:spPr>
          <a:xfrm>
            <a:off x="6372225" y="1275606"/>
            <a:ext cx="2376488" cy="328686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624" y="180975"/>
            <a:ext cx="7577758" cy="94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>
              <a:defRPr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709130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/>
          <p:cNvSpPr>
            <a:spLocks noGrp="1"/>
          </p:cNvSpPr>
          <p:nvPr>
            <p:ph type="body" idx="1"/>
          </p:nvPr>
        </p:nvSpPr>
        <p:spPr>
          <a:xfrm>
            <a:off x="381286" y="1284135"/>
            <a:ext cx="4040188" cy="53459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0">
                <a:latin typeface="Source Sans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19639" y="1284747"/>
            <a:ext cx="4041775" cy="53459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0">
                <a:latin typeface="Source Sans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1" name="Plassholder for innhold 3"/>
          <p:cNvSpPr>
            <a:spLocks noGrp="1"/>
          </p:cNvSpPr>
          <p:nvPr>
            <p:ph sz="quarter" idx="10"/>
          </p:nvPr>
        </p:nvSpPr>
        <p:spPr>
          <a:xfrm>
            <a:off x="382151" y="1896178"/>
            <a:ext cx="4032250" cy="26654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innhold 3"/>
          <p:cNvSpPr>
            <a:spLocks noGrp="1"/>
          </p:cNvSpPr>
          <p:nvPr>
            <p:ph sz="quarter" idx="12"/>
          </p:nvPr>
        </p:nvSpPr>
        <p:spPr>
          <a:xfrm>
            <a:off x="4730131" y="1892920"/>
            <a:ext cx="4032250" cy="26654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624" y="180975"/>
            <a:ext cx="7577758" cy="94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>
              <a:defRPr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77679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9632" y="180975"/>
            <a:ext cx="7505750" cy="94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>
              <a:defRPr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152587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79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19"/>
          <p:cNvSpPr>
            <a:spLocks noGrp="1"/>
          </p:cNvSpPr>
          <p:nvPr>
            <p:ph type="body" sz="quarter" idx="25" hasCustomPrompt="1"/>
          </p:nvPr>
        </p:nvSpPr>
        <p:spPr>
          <a:xfrm>
            <a:off x="375714" y="4241684"/>
            <a:ext cx="5086350" cy="31432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800" b="0"/>
            </a:lvl1pPr>
          </a:lstStyle>
          <a:p>
            <a:pPr lvl="0"/>
            <a:r>
              <a:rPr lang="nb-NO"/>
              <a:t>Klikk for å sette inn tema</a:t>
            </a:r>
          </a:p>
        </p:txBody>
      </p:sp>
      <p:sp>
        <p:nvSpPr>
          <p:cNvPr id="4" name="Plassholder for tekst 19"/>
          <p:cNvSpPr>
            <a:spLocks noGrp="1"/>
          </p:cNvSpPr>
          <p:nvPr>
            <p:ph type="body" sz="quarter" idx="26" hasCustomPrompt="1"/>
          </p:nvPr>
        </p:nvSpPr>
        <p:spPr>
          <a:xfrm>
            <a:off x="375714" y="1287413"/>
            <a:ext cx="5086350" cy="31432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800" b="0"/>
            </a:lvl1pPr>
          </a:lstStyle>
          <a:p>
            <a:pPr lvl="0"/>
            <a:r>
              <a:rPr lang="nb-NO"/>
              <a:t>Klikk for å sette inn tema</a:t>
            </a:r>
          </a:p>
        </p:txBody>
      </p:sp>
      <p:sp>
        <p:nvSpPr>
          <p:cNvPr id="5" name="Plassholder for tekst 19"/>
          <p:cNvSpPr>
            <a:spLocks noGrp="1"/>
          </p:cNvSpPr>
          <p:nvPr>
            <p:ph type="body" sz="quarter" idx="27" hasCustomPrompt="1"/>
          </p:nvPr>
        </p:nvSpPr>
        <p:spPr>
          <a:xfrm>
            <a:off x="375714" y="3819647"/>
            <a:ext cx="5086350" cy="31432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800" b="0"/>
            </a:lvl1pPr>
          </a:lstStyle>
          <a:p>
            <a:pPr lvl="0"/>
            <a:r>
              <a:rPr lang="nb-NO"/>
              <a:t>Klikk for å sette inn tema</a:t>
            </a:r>
          </a:p>
        </p:txBody>
      </p:sp>
      <p:sp>
        <p:nvSpPr>
          <p:cNvPr id="6" name="Plassholder for tekst 19"/>
          <p:cNvSpPr>
            <a:spLocks noGrp="1"/>
          </p:cNvSpPr>
          <p:nvPr>
            <p:ph type="body" sz="quarter" idx="28" hasCustomPrompt="1"/>
          </p:nvPr>
        </p:nvSpPr>
        <p:spPr>
          <a:xfrm>
            <a:off x="375714" y="3397608"/>
            <a:ext cx="5086350" cy="31432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800" b="0"/>
            </a:lvl1pPr>
          </a:lstStyle>
          <a:p>
            <a:pPr lvl="0"/>
            <a:r>
              <a:rPr lang="nb-NO"/>
              <a:t>Klikk for å sette inn tema</a:t>
            </a:r>
          </a:p>
        </p:txBody>
      </p:sp>
      <p:sp>
        <p:nvSpPr>
          <p:cNvPr id="7" name="Plassholder for tekst 19"/>
          <p:cNvSpPr>
            <a:spLocks noGrp="1"/>
          </p:cNvSpPr>
          <p:nvPr>
            <p:ph type="body" sz="quarter" idx="29" hasCustomPrompt="1"/>
          </p:nvPr>
        </p:nvSpPr>
        <p:spPr>
          <a:xfrm>
            <a:off x="375714" y="2975569"/>
            <a:ext cx="5086350" cy="31432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800" b="0"/>
            </a:lvl1pPr>
          </a:lstStyle>
          <a:p>
            <a:pPr lvl="0"/>
            <a:r>
              <a:rPr lang="nb-NO"/>
              <a:t>Klikk for å sette inn tema</a:t>
            </a:r>
          </a:p>
        </p:txBody>
      </p:sp>
      <p:sp>
        <p:nvSpPr>
          <p:cNvPr id="8" name="Plassholder for tekst 19"/>
          <p:cNvSpPr>
            <a:spLocks noGrp="1"/>
          </p:cNvSpPr>
          <p:nvPr>
            <p:ph type="body" sz="quarter" idx="30" hasCustomPrompt="1"/>
          </p:nvPr>
        </p:nvSpPr>
        <p:spPr>
          <a:xfrm>
            <a:off x="375714" y="1709452"/>
            <a:ext cx="5086350" cy="31432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800" b="0"/>
            </a:lvl1pPr>
          </a:lstStyle>
          <a:p>
            <a:pPr lvl="0"/>
            <a:r>
              <a:rPr lang="nb-NO"/>
              <a:t>Klikk for å sette inn tema</a:t>
            </a:r>
          </a:p>
        </p:txBody>
      </p:sp>
      <p:sp>
        <p:nvSpPr>
          <p:cNvPr id="9" name="Plassholder for tekst 19"/>
          <p:cNvSpPr>
            <a:spLocks noGrp="1"/>
          </p:cNvSpPr>
          <p:nvPr>
            <p:ph type="body" sz="quarter" idx="31" hasCustomPrompt="1"/>
          </p:nvPr>
        </p:nvSpPr>
        <p:spPr>
          <a:xfrm>
            <a:off x="375714" y="2131491"/>
            <a:ext cx="5086350" cy="31432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800" b="0"/>
            </a:lvl1pPr>
          </a:lstStyle>
          <a:p>
            <a:pPr lvl="0"/>
            <a:r>
              <a:rPr lang="nb-NO"/>
              <a:t>Klikk for å sette inn tema</a:t>
            </a:r>
          </a:p>
        </p:txBody>
      </p:sp>
      <p:sp>
        <p:nvSpPr>
          <p:cNvPr id="10" name="Plassholder for tekst 19"/>
          <p:cNvSpPr>
            <a:spLocks noGrp="1"/>
          </p:cNvSpPr>
          <p:nvPr>
            <p:ph type="body" sz="quarter" idx="32" hasCustomPrompt="1"/>
          </p:nvPr>
        </p:nvSpPr>
        <p:spPr>
          <a:xfrm>
            <a:off x="375714" y="2553530"/>
            <a:ext cx="5086350" cy="31432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800" b="0"/>
            </a:lvl1pPr>
          </a:lstStyle>
          <a:p>
            <a:pPr lvl="0"/>
            <a:r>
              <a:rPr lang="nb-NO"/>
              <a:t>Klikk for å sette inn tema</a:t>
            </a:r>
          </a:p>
        </p:txBody>
      </p:sp>
      <p:sp>
        <p:nvSpPr>
          <p:cNvPr id="11" name="Plassholder for tekst 19"/>
          <p:cNvSpPr>
            <a:spLocks noGrp="1"/>
          </p:cNvSpPr>
          <p:nvPr>
            <p:ph type="body" sz="quarter" idx="33" hasCustomPrompt="1"/>
          </p:nvPr>
        </p:nvSpPr>
        <p:spPr>
          <a:xfrm>
            <a:off x="5656392" y="4241684"/>
            <a:ext cx="3103973" cy="3143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nb-NO"/>
              <a:t>Klikk for å sette inn ansvarlig</a:t>
            </a:r>
          </a:p>
        </p:txBody>
      </p:sp>
      <p:sp>
        <p:nvSpPr>
          <p:cNvPr id="12" name="Plassholder for tekst 19"/>
          <p:cNvSpPr>
            <a:spLocks noGrp="1"/>
          </p:cNvSpPr>
          <p:nvPr>
            <p:ph type="body" sz="quarter" idx="34" hasCustomPrompt="1"/>
          </p:nvPr>
        </p:nvSpPr>
        <p:spPr>
          <a:xfrm>
            <a:off x="5656392" y="1287413"/>
            <a:ext cx="3103973" cy="3143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nb-NO"/>
              <a:t>Klikk for å sette inn ansvarlig</a:t>
            </a:r>
          </a:p>
        </p:txBody>
      </p:sp>
      <p:sp>
        <p:nvSpPr>
          <p:cNvPr id="13" name="Plassholder for tekst 19"/>
          <p:cNvSpPr>
            <a:spLocks noGrp="1"/>
          </p:cNvSpPr>
          <p:nvPr>
            <p:ph type="body" sz="quarter" idx="35" hasCustomPrompt="1"/>
          </p:nvPr>
        </p:nvSpPr>
        <p:spPr>
          <a:xfrm>
            <a:off x="5656392" y="3819647"/>
            <a:ext cx="3103973" cy="3143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nb-NO"/>
              <a:t>Klikk for å sette inn ansvarlig</a:t>
            </a:r>
          </a:p>
        </p:txBody>
      </p:sp>
      <p:sp>
        <p:nvSpPr>
          <p:cNvPr id="14" name="Plassholder for tekst 19"/>
          <p:cNvSpPr>
            <a:spLocks noGrp="1"/>
          </p:cNvSpPr>
          <p:nvPr>
            <p:ph type="body" sz="quarter" idx="36" hasCustomPrompt="1"/>
          </p:nvPr>
        </p:nvSpPr>
        <p:spPr>
          <a:xfrm>
            <a:off x="5656392" y="3397608"/>
            <a:ext cx="3103973" cy="3143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nb-NO"/>
              <a:t>Klikk for å sette inn ansvarlig</a:t>
            </a:r>
          </a:p>
        </p:txBody>
      </p:sp>
      <p:sp>
        <p:nvSpPr>
          <p:cNvPr id="15" name="Plassholder for tekst 19"/>
          <p:cNvSpPr>
            <a:spLocks noGrp="1"/>
          </p:cNvSpPr>
          <p:nvPr>
            <p:ph type="body" sz="quarter" idx="37" hasCustomPrompt="1"/>
          </p:nvPr>
        </p:nvSpPr>
        <p:spPr>
          <a:xfrm>
            <a:off x="5656392" y="2975569"/>
            <a:ext cx="3103973" cy="3143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nb-NO"/>
              <a:t>Klikk for å sette inn ansvarlig</a:t>
            </a:r>
          </a:p>
        </p:txBody>
      </p:sp>
      <p:sp>
        <p:nvSpPr>
          <p:cNvPr id="16" name="Plassholder for tekst 19"/>
          <p:cNvSpPr>
            <a:spLocks noGrp="1"/>
          </p:cNvSpPr>
          <p:nvPr>
            <p:ph type="body" sz="quarter" idx="38" hasCustomPrompt="1"/>
          </p:nvPr>
        </p:nvSpPr>
        <p:spPr>
          <a:xfrm>
            <a:off x="5656392" y="1709452"/>
            <a:ext cx="3103973" cy="3143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nb-NO"/>
              <a:t>Klikk for å sette inn ansvarlig</a:t>
            </a:r>
          </a:p>
        </p:txBody>
      </p:sp>
      <p:sp>
        <p:nvSpPr>
          <p:cNvPr id="17" name="Plassholder for tekst 19"/>
          <p:cNvSpPr>
            <a:spLocks noGrp="1"/>
          </p:cNvSpPr>
          <p:nvPr>
            <p:ph type="body" sz="quarter" idx="39" hasCustomPrompt="1"/>
          </p:nvPr>
        </p:nvSpPr>
        <p:spPr>
          <a:xfrm>
            <a:off x="5656392" y="2131491"/>
            <a:ext cx="3103973" cy="3143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nb-NO"/>
              <a:t>Klikk for å sette inn ansvarlig</a:t>
            </a:r>
          </a:p>
        </p:txBody>
      </p:sp>
      <p:sp>
        <p:nvSpPr>
          <p:cNvPr id="18" name="Plassholder for tekst 19"/>
          <p:cNvSpPr>
            <a:spLocks noGrp="1"/>
          </p:cNvSpPr>
          <p:nvPr>
            <p:ph type="body" sz="quarter" idx="40" hasCustomPrompt="1"/>
          </p:nvPr>
        </p:nvSpPr>
        <p:spPr>
          <a:xfrm>
            <a:off x="5656392" y="2553530"/>
            <a:ext cx="3103973" cy="3143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nb-NO"/>
              <a:t>Klikk for å sette inn ansvarlig</a:t>
            </a: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624" y="180975"/>
            <a:ext cx="7577758" cy="94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>
              <a:defRPr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59985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F:\F2823_KOM\Felles Filer\Rådgivingseksjonen\Profil og materiell\5. Profil og design\NAV profil\nav_logo\Til mal\nav_logo_Hvit_ubakgrunn [Converted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155" y="483518"/>
            <a:ext cx="1185603" cy="74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309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Tittel 1"/>
          <p:cNvSpPr>
            <a:spLocks noGrp="1"/>
          </p:cNvSpPr>
          <p:nvPr>
            <p:ph type="title"/>
          </p:nvPr>
        </p:nvSpPr>
        <p:spPr>
          <a:xfrm>
            <a:off x="837408" y="1532583"/>
            <a:ext cx="7469187" cy="1021556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anchor="t">
            <a:normAutofit/>
          </a:bodyPr>
          <a:lstStyle>
            <a:lvl1pPr algn="l">
              <a:defRPr sz="2400" b="0" cap="all">
                <a:ln w="12700">
                  <a:noFill/>
                </a:ln>
                <a:solidFill>
                  <a:srgbClr val="3E383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2"/>
          <p:cNvSpPr>
            <a:spLocks noGrp="1"/>
          </p:cNvSpPr>
          <p:nvPr>
            <p:ph type="body" idx="11"/>
          </p:nvPr>
        </p:nvSpPr>
        <p:spPr>
          <a:xfrm>
            <a:off x="837408" y="2794398"/>
            <a:ext cx="5484743" cy="927497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anchor="t">
            <a:normAutofit/>
          </a:bodyPr>
          <a:lstStyle>
            <a:lvl1pPr marL="0" indent="0">
              <a:buNone/>
              <a:defRPr sz="2000">
                <a:ln w="12700">
                  <a:noFill/>
                </a:ln>
                <a:solidFill>
                  <a:srgbClr val="3E383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83080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gif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10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9632" y="180975"/>
            <a:ext cx="7505750" cy="94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4704" y="1286585"/>
            <a:ext cx="8387498" cy="3284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  <a:p>
            <a:pPr lvl="3"/>
            <a:endParaRPr lang="nb-NO"/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EECAAAE0-DA25-4F2A-9E74-9BBF12271E3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59" y="436701"/>
            <a:ext cx="668706" cy="583026"/>
          </a:xfrm>
          <a:prstGeom prst="rect">
            <a:avLst/>
          </a:prstGeom>
        </p:spPr>
      </p:pic>
      <p:grpSp>
        <p:nvGrpSpPr>
          <p:cNvPr id="42" name="Gruppe 41">
            <a:extLst>
              <a:ext uri="{FF2B5EF4-FFF2-40B4-BE49-F238E27FC236}">
                <a16:creationId xmlns:a16="http://schemas.microsoft.com/office/drawing/2014/main" id="{5C6AF6D6-A61F-40BC-8B98-051822A99F61}"/>
              </a:ext>
            </a:extLst>
          </p:cNvPr>
          <p:cNvGrpSpPr/>
          <p:nvPr userDrawn="1"/>
        </p:nvGrpSpPr>
        <p:grpSpPr>
          <a:xfrm>
            <a:off x="3475872" y="4782917"/>
            <a:ext cx="2145162" cy="110788"/>
            <a:chOff x="6586526" y="4819658"/>
            <a:chExt cx="2145162" cy="110788"/>
          </a:xfrm>
        </p:grpSpPr>
        <p:grpSp>
          <p:nvGrpSpPr>
            <p:cNvPr id="43" name="Gruppe 42">
              <a:extLst>
                <a:ext uri="{FF2B5EF4-FFF2-40B4-BE49-F238E27FC236}">
                  <a16:creationId xmlns:a16="http://schemas.microsoft.com/office/drawing/2014/main" id="{5CCC70B9-C984-4F9E-B618-1D73EFE6BFAC}"/>
                </a:ext>
              </a:extLst>
            </p:cNvPr>
            <p:cNvGrpSpPr/>
            <p:nvPr userDrawn="1"/>
          </p:nvGrpSpPr>
          <p:grpSpPr>
            <a:xfrm>
              <a:off x="6586526" y="4819658"/>
              <a:ext cx="2145162" cy="110788"/>
              <a:chOff x="6886882" y="4819658"/>
              <a:chExt cx="2145162" cy="110788"/>
            </a:xfrm>
          </p:grpSpPr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AE1A14EE-BFDC-47B8-A12A-14D259A591BF}"/>
                  </a:ext>
                </a:extLst>
              </p:cNvPr>
              <p:cNvGrpSpPr/>
              <p:nvPr userDrawn="1"/>
            </p:nvGrpSpPr>
            <p:grpSpPr>
              <a:xfrm>
                <a:off x="6886882" y="4819658"/>
                <a:ext cx="1664265" cy="110788"/>
                <a:chOff x="6886882" y="4819658"/>
                <a:chExt cx="1664265" cy="110788"/>
              </a:xfrm>
            </p:grpSpPr>
            <p:grpSp>
              <p:nvGrpSpPr>
                <p:cNvPr id="47" name="Gruppe 46">
                  <a:extLst>
                    <a:ext uri="{FF2B5EF4-FFF2-40B4-BE49-F238E27FC236}">
                      <a16:creationId xmlns:a16="http://schemas.microsoft.com/office/drawing/2014/main" id="{F785A781-9C42-43E9-9BBE-9A3933DEF8D0}"/>
                    </a:ext>
                  </a:extLst>
                </p:cNvPr>
                <p:cNvGrpSpPr/>
                <p:nvPr userDrawn="1"/>
              </p:nvGrpSpPr>
              <p:grpSpPr>
                <a:xfrm>
                  <a:off x="6886882" y="4819658"/>
                  <a:ext cx="1664265" cy="110788"/>
                  <a:chOff x="3788977" y="4809925"/>
                  <a:chExt cx="1664265" cy="110788"/>
                </a:xfrm>
              </p:grpSpPr>
              <p:pic>
                <p:nvPicPr>
                  <p:cNvPr id="49" name="Bilde 48">
                    <a:extLst>
                      <a:ext uri="{FF2B5EF4-FFF2-40B4-BE49-F238E27FC236}">
                        <a16:creationId xmlns:a16="http://schemas.microsoft.com/office/drawing/2014/main" id="{05371E63-3801-4AF3-A64D-FDE81AD9137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788977" y="4816229"/>
                    <a:ext cx="165323" cy="104484"/>
                  </a:xfrm>
                  <a:prstGeom prst="rect">
                    <a:avLst/>
                  </a:prstGeom>
                </p:spPr>
              </p:pic>
              <p:pic>
                <p:nvPicPr>
                  <p:cNvPr id="50" name="Bilde 49">
                    <a:extLst>
                      <a:ext uri="{FF2B5EF4-FFF2-40B4-BE49-F238E27FC236}">
                        <a16:creationId xmlns:a16="http://schemas.microsoft.com/office/drawing/2014/main" id="{22D40317-6A53-45CA-A502-55B7A0397B6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1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145866" y="4820404"/>
                    <a:ext cx="191375" cy="96062"/>
                  </a:xfrm>
                  <a:prstGeom prst="rect">
                    <a:avLst/>
                  </a:prstGeom>
                </p:spPr>
              </p:pic>
              <p:pic>
                <p:nvPicPr>
                  <p:cNvPr id="51" name="Bilde 50">
                    <a:extLst>
                      <a:ext uri="{FF2B5EF4-FFF2-40B4-BE49-F238E27FC236}">
                        <a16:creationId xmlns:a16="http://schemas.microsoft.com/office/drawing/2014/main" id="{138A5E93-B76B-41B7-B0BD-F1F964605D9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1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738076" y="4809925"/>
                    <a:ext cx="359863" cy="100258"/>
                  </a:xfrm>
                  <a:prstGeom prst="rect">
                    <a:avLst/>
                  </a:prstGeom>
                </p:spPr>
              </p:pic>
              <p:pic>
                <p:nvPicPr>
                  <p:cNvPr id="52" name="Bilde 51" descr="Et bilde som inneholder skilt, utendørs, stopp, himmel&#10;&#10;Beskrivelse som er generert med svært høy visshet">
                    <a:extLst>
                      <a:ext uri="{FF2B5EF4-FFF2-40B4-BE49-F238E27FC236}">
                        <a16:creationId xmlns:a16="http://schemas.microsoft.com/office/drawing/2014/main" id="{E33BFD11-90AA-4CB9-8610-DA1CB958DC54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1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170924" y="4811945"/>
                    <a:ext cx="110296" cy="100470"/>
                  </a:xfrm>
                  <a:prstGeom prst="rect">
                    <a:avLst/>
                  </a:prstGeom>
                </p:spPr>
              </p:pic>
              <p:pic>
                <p:nvPicPr>
                  <p:cNvPr id="53" name="Bilde 52" descr="Et bilde som inneholder utklipp&#10;&#10;Beskrivelse som er generert med svært høy visshet">
                    <a:extLst>
                      <a:ext uri="{FF2B5EF4-FFF2-40B4-BE49-F238E27FC236}">
                        <a16:creationId xmlns:a16="http://schemas.microsoft.com/office/drawing/2014/main" id="{5DA0E2DE-0709-436B-A800-08C8489BF62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1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50892" y="4811945"/>
                    <a:ext cx="102350" cy="102350"/>
                  </a:xfrm>
                  <a:prstGeom prst="rect">
                    <a:avLst/>
                  </a:prstGeom>
                </p:spPr>
              </p:pic>
              <p:pic>
                <p:nvPicPr>
                  <p:cNvPr id="54" name="Bilde 53">
                    <a:extLst>
                      <a:ext uri="{FF2B5EF4-FFF2-40B4-BE49-F238E27FC236}">
                        <a16:creationId xmlns:a16="http://schemas.microsoft.com/office/drawing/2014/main" id="{C75BF3B1-559E-40C5-91D4-A875DD3171F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 rotWithShape="1">
                  <a:blip r:embed="rId1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9604" b="27974"/>
                  <a:stretch/>
                </p:blipFill>
                <p:spPr>
                  <a:xfrm>
                    <a:off x="4379121" y="4818910"/>
                    <a:ext cx="285301" cy="9127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8" name="Bilde 47">
                  <a:extLst>
                    <a:ext uri="{FF2B5EF4-FFF2-40B4-BE49-F238E27FC236}">
                      <a16:creationId xmlns:a16="http://schemas.microsoft.com/office/drawing/2014/main" id="{865D2891-38D2-4691-9F5A-F80C6A9A6998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29726" y="4827327"/>
                  <a:ext cx="75932" cy="98872"/>
                </a:xfrm>
                <a:prstGeom prst="rect">
                  <a:avLst/>
                </a:prstGeom>
              </p:spPr>
            </p:pic>
          </p:grpSp>
          <p:pic>
            <p:nvPicPr>
              <p:cNvPr id="46" name="Bilde 45" descr="Et bilde som inneholder utklipp&#10;&#10;Beskrivelse som er generert med svært høy visshet">
                <a:extLst>
                  <a:ext uri="{FF2B5EF4-FFF2-40B4-BE49-F238E27FC236}">
                    <a16:creationId xmlns:a16="http://schemas.microsoft.com/office/drawing/2014/main" id="{D95736E7-F83D-4275-B06B-CEA88916601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87586" y="4819658"/>
                <a:ext cx="244458" cy="102093"/>
              </a:xfrm>
              <a:prstGeom prst="rect">
                <a:avLst/>
              </a:prstGeom>
            </p:spPr>
          </p:pic>
        </p:grpSp>
        <p:pic>
          <p:nvPicPr>
            <p:cNvPr id="44" name="Bilde 43">
              <a:extLst>
                <a:ext uri="{FF2B5EF4-FFF2-40B4-BE49-F238E27FC236}">
                  <a16:creationId xmlns:a16="http://schemas.microsoft.com/office/drawing/2014/main" id="{78945FD2-D762-43F9-BD6D-9EB6487701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7707" y="4824501"/>
              <a:ext cx="96855" cy="968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7882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71" r:id="rId10"/>
    <p:sldLayoutId id="214748367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rgbClr val="97259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200" kern="1200">
          <a:solidFill>
            <a:srgbClr val="3E383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rgbClr val="3E383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rgbClr val="3E383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rgbClr val="3E383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rgbClr val="3E383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98FD628-D442-454F-94A1-7EEE85201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E95F58B-650D-47D4-A81C-09D594ADA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9F319EE-0DAE-4B82-BE35-1E6323FB3B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46CB8-858C-4CEB-870B-1B9994DD6EF8}" type="datetimeFigureOut">
              <a:rPr lang="nb-NO" smtClean="0"/>
              <a:t>08.10.2019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C61E744-754A-4C8B-8644-DE27340117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48B8B78-B026-40A0-ACA3-6C9E0AB948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8D9B5-B322-460D-A3AB-F959AE78BD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493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pxhere.com/en/photo/727825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hyperlink" Target="mailto:Kirsti.kildahl.johansen@nav.no" TargetMode="Externa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Kristin.vold.hjerpas@nav.no" TargetMode="External"/><Relationship Id="rId5" Type="http://schemas.openxmlformats.org/officeDocument/2006/relationships/hyperlink" Target="mailto:Rita.walberg@nav.no" TargetMode="External"/><Relationship Id="rId4" Type="http://schemas.openxmlformats.org/officeDocument/2006/relationships/hyperlink" Target="mailto:Ragnhild.friis-ottesen@nav.n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EB020A67-4683-4C6E-8B96-355224EB4D9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0" b="41160"/>
          <a:stretch>
            <a:fillRect/>
          </a:stretch>
        </p:blipFill>
        <p:spPr/>
      </p:pic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6AE2A0C-9B05-4085-9AFB-E96B326E7E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6321" y="4758296"/>
            <a:ext cx="6191903" cy="301402"/>
          </a:xfrm>
        </p:spPr>
        <p:txBody>
          <a:bodyPr/>
          <a:lstStyle/>
          <a:p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4A2659D7-DFFB-4820-BBD3-76A13A531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354" y="1063774"/>
            <a:ext cx="8028440" cy="571872"/>
          </a:xfrm>
        </p:spPr>
        <p:txBody>
          <a:bodyPr/>
          <a:lstStyle/>
          <a:p>
            <a:r>
              <a:rPr lang="nb-NO"/>
              <a:t>Inkluderingsdugnaden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A55FFAF6-3D14-4D50-87FF-FE75C2884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681" y="1678248"/>
            <a:ext cx="8028440" cy="389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b-NO" sz="16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9956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D9284515-763F-496F-B0B4-7FE866D5D2E6}"/>
              </a:ext>
            </a:extLst>
          </p:cNvPr>
          <p:cNvSpPr txBox="1"/>
          <p:nvPr/>
        </p:nvSpPr>
        <p:spPr>
          <a:xfrm>
            <a:off x="7249495" y="4736263"/>
            <a:ext cx="21975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>
                <a:solidFill>
                  <a:schemeClr val="bg1"/>
                </a:solidFill>
              </a:rPr>
              <a:t>Foto: Ragnhild Friis-Ottessen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48F0AB3A-9845-431E-92C7-A6036FF22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7" y="1594624"/>
            <a:ext cx="5852470" cy="295845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Redusere arbeidsgivers terskel for å ansette</a:t>
            </a:r>
          </a:p>
          <a:p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Videreutvikle og styrke tilbudet innen arbeid og psykisk helse.</a:t>
            </a:r>
          </a:p>
          <a:p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Bedre muligheter  for tilrettelagt kvalifisering og opplæring</a:t>
            </a:r>
          </a:p>
          <a:p>
            <a:endParaRPr lang="nn-NO" dirty="0"/>
          </a:p>
        </p:txBody>
      </p:sp>
      <p:pic>
        <p:nvPicPr>
          <p:cNvPr id="12" name="Plassholder for bilde 11" descr="Sykle med personer">
            <a:extLst>
              <a:ext uri="{FF2B5EF4-FFF2-40B4-BE49-F238E27FC236}">
                <a16:creationId xmlns:a16="http://schemas.microsoft.com/office/drawing/2014/main" id="{F7C162B1-DA9D-4013-BD25-6CBC8772140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3841" r="13841"/>
          <a:stretch>
            <a:fillRect/>
          </a:stretch>
        </p:blipFill>
        <p:spPr/>
      </p:pic>
      <p:sp>
        <p:nvSpPr>
          <p:cNvPr id="4" name="Tittel 3">
            <a:extLst>
              <a:ext uri="{FF2B5EF4-FFF2-40B4-BE49-F238E27FC236}">
                <a16:creationId xmlns:a16="http://schemas.microsoft.com/office/drawing/2014/main" id="{9391E931-06EF-4985-A1FC-4333F0F86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ea typeface="Source Sans Pro"/>
              </a:rPr>
              <a:t>Inkluderingsdugnaden har tre innsatsområder: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1716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 descr="Et bilde som inneholder lys, rød, mørk, innendørs&#10;&#10;Beskrivelse som er generert med høy visshet">
            <a:extLst>
              <a:ext uri="{FF2B5EF4-FFF2-40B4-BE49-F238E27FC236}">
                <a16:creationId xmlns:a16="http://schemas.microsoft.com/office/drawing/2014/main" id="{6B4072A7-0FE6-4465-9CCA-2B34D9D982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98" t="49184" r="81117" b="26917"/>
          <a:stretch/>
        </p:blipFill>
        <p:spPr>
          <a:xfrm>
            <a:off x="5004048" y="339502"/>
            <a:ext cx="3816424" cy="4536505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2E30FC82-63A9-49D8-B2F0-B6295F60DC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772" y="1497119"/>
            <a:ext cx="2319370" cy="2022196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B81441AE-3A80-4E51-B978-02872E765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877" y="2715767"/>
            <a:ext cx="5646267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nb-NO" sz="2000">
                <a:solidFill>
                  <a:srgbClr val="97259A"/>
                </a:solidFill>
              </a:rPr>
              <a:t>Et samarbeid for inkludering.</a:t>
            </a:r>
            <a:endParaRPr lang="nb-NO" sz="2000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7F4959C5-4EDF-4448-9940-55A58D6EF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877" y="1608554"/>
            <a:ext cx="5778223" cy="164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Source Sans Pro" panose="020B0503030403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nb-NO" sz="4400" b="1">
                <a:solidFill>
                  <a:srgbClr val="97259A"/>
                </a:solidFill>
              </a:rPr>
              <a:t>Vi inkluderer!</a:t>
            </a:r>
          </a:p>
        </p:txBody>
      </p:sp>
    </p:spTree>
    <p:extLst>
      <p:ext uri="{BB962C8B-B14F-4D97-AF65-F5344CB8AC3E}">
        <p14:creationId xmlns:p14="http://schemas.microsoft.com/office/powerpoint/2010/main" val="366907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DE48D1DF-B02B-43E2-BE5E-D7069AB7A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028" y="2158409"/>
            <a:ext cx="5925156" cy="2402064"/>
          </a:xfrm>
        </p:spPr>
        <p:txBody>
          <a:bodyPr>
            <a:normAutofit/>
          </a:bodyPr>
          <a:lstStyle/>
          <a:p>
            <a:r>
              <a:rPr lang="nb-NO" dirty="0">
                <a:latin typeface="Source Sans Pro"/>
                <a:ea typeface="Source Sans Pro"/>
                <a:cs typeface="Arial"/>
              </a:rPr>
              <a:t>Personer med nedsatt arbeidsevne                         og/eller hull i CV </a:t>
            </a:r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6B337FD0-DC31-4E8F-B824-BEB2628D4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solidFill>
                  <a:srgbClr val="7030A0"/>
                </a:solidFill>
                <a:latin typeface="Source Sans Pro"/>
                <a:ea typeface="Source Sans Pro"/>
                <a:cs typeface="Arial"/>
              </a:rPr>
              <a:t>Målgruppe</a:t>
            </a:r>
            <a:endParaRPr lang="nb-NO">
              <a:solidFill>
                <a:srgbClr val="7030A0"/>
              </a:solidFill>
            </a:endParaRPr>
          </a:p>
        </p:txBody>
      </p:sp>
      <p:pic>
        <p:nvPicPr>
          <p:cNvPr id="5" name="Plassholder for bilde 4" descr="Gruppesuksess">
            <a:extLst>
              <a:ext uri="{FF2B5EF4-FFF2-40B4-BE49-F238E27FC236}">
                <a16:creationId xmlns:a16="http://schemas.microsoft.com/office/drawing/2014/main" id="{99E5CB89-5593-42DF-ABB1-0C4D2377B02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3841" r="13841"/>
          <a:stretch>
            <a:fillRect/>
          </a:stretch>
        </p:blipFill>
        <p:spPr>
          <a:xfrm>
            <a:off x="5355772" y="505436"/>
            <a:ext cx="2987993" cy="4132627"/>
          </a:xfrm>
        </p:spPr>
      </p:pic>
    </p:spTree>
    <p:extLst>
      <p:ext uri="{BB962C8B-B14F-4D97-AF65-F5344CB8AC3E}">
        <p14:creationId xmlns:p14="http://schemas.microsoft.com/office/powerpoint/2010/main" val="983102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8582A7EB-1307-43A5-B0FB-9CE50327B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34" y="1513139"/>
            <a:ext cx="1713856" cy="1718698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7D2B193D-40D0-4C71-8480-4DCFDED30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228" y="425290"/>
            <a:ext cx="1419448" cy="625581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A79C5E6F-05ED-4115-BDD2-2703E6E67A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750468"/>
            <a:ext cx="1936178" cy="538274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BDD37C9A-155C-4B95-B97C-C209D32AEE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9676" y="3683618"/>
            <a:ext cx="1432265" cy="625582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0CE6D1FB-523A-4A41-8114-BE3816FEBE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1261" y="2238547"/>
            <a:ext cx="666899" cy="593382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9730469B-B7EE-48DD-95B7-865337ABBD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354" y="1254403"/>
            <a:ext cx="520209" cy="517472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31B8D1EE-3FA8-49C7-8683-E7B97951E4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00326" y="498158"/>
            <a:ext cx="1069941" cy="438950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C0A87B6A-4E78-4730-A000-40F7B80020E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17879" y="3386927"/>
            <a:ext cx="593382" cy="593382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2A8705B1-C271-4B0D-85D5-2F00BB9C42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812" y="1386858"/>
            <a:ext cx="3388376" cy="229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510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95CA4C79-4FC5-4DE6-ADC6-FB7ACC766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53" y="1275606"/>
            <a:ext cx="6790950" cy="3286868"/>
          </a:xfrm>
        </p:spPr>
        <p:txBody>
          <a:bodyPr>
            <a:normAutofit fontScale="2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5600" dirty="0">
                <a:latin typeface="Source Sans Pro"/>
                <a:ea typeface="Source Sans Pro"/>
                <a:cs typeface="Arial"/>
              </a:rPr>
              <a:t>Flere i lønnet arbeid gjennom god match og formidling av arbeidssøkere ut fra etterspørselen i arbeidsmarkedet</a:t>
            </a:r>
            <a:br>
              <a:rPr lang="nb-NO" sz="5600" dirty="0">
                <a:latin typeface="Source Sans Pro"/>
                <a:ea typeface="Source Sans Pro"/>
                <a:cs typeface="Arial"/>
              </a:rPr>
            </a:br>
            <a:endParaRPr lang="nb-NO" sz="5600" dirty="0">
              <a:ea typeface="Source Sans Pro"/>
            </a:endParaRPr>
          </a:p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nb-NO" sz="5600" dirty="0">
                <a:latin typeface="Source Sans Pro"/>
                <a:ea typeface="Source Sans Pro"/>
                <a:cs typeface="Arial"/>
              </a:rPr>
              <a:t>Styrket  samarbeid mellom NAV og tiltaksleverandører</a:t>
            </a:r>
            <a:endParaRPr lang="en-US" sz="5600">
              <a:latin typeface="Source Sans Pro"/>
              <a:ea typeface="Source Sans Pro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5600" dirty="0">
              <a:ea typeface="Source Sans Pr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5600" dirty="0"/>
              <a:t>Bedre oversikt over behov for arbeidskraft i bransjer</a:t>
            </a:r>
          </a:p>
          <a:p>
            <a:endParaRPr lang="nb-NO" sz="5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5600" dirty="0"/>
              <a:t>Mulighet til kompetansehevende løp mot bransjer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5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5600" dirty="0"/>
              <a:t>Samkjørt og samsnakket tilnærming til næringslivet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5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5600" dirty="0">
                <a:latin typeface="Source Sans Pro"/>
                <a:ea typeface="Source Sans Pro"/>
                <a:cs typeface="Arial"/>
              </a:rPr>
              <a:t>Økt kunnskap til virksomheter om tilrettelegging- og inkluderingsmuligheter</a:t>
            </a:r>
          </a:p>
          <a:p>
            <a:endParaRPr lang="nb-NO" sz="5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5600" dirty="0">
                <a:latin typeface="Source Sans Pro"/>
                <a:ea typeface="Source Sans Pro"/>
                <a:cs typeface="Arial"/>
              </a:rPr>
              <a:t>Økt kunnskap i NAV om arbeidsgivere og arbeidsgiveres behov,  både i privat og offentlig sektor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nb-NO" sz="5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B6EAF93A-6D35-419D-A006-56ED8A5CE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3194" y="448684"/>
            <a:ext cx="7145710" cy="648072"/>
          </a:xfrm>
        </p:spPr>
        <p:txBody>
          <a:bodyPr>
            <a:normAutofit/>
          </a:bodyPr>
          <a:lstStyle/>
          <a:p>
            <a:r>
              <a:rPr lang="nb-NO" sz="2400" dirty="0">
                <a:latin typeface="Source Sans Pro"/>
                <a:ea typeface="Source Sans Pro"/>
                <a:cs typeface="Arial"/>
              </a:rPr>
              <a:t>Vi Inkluderer! skal sørge for:</a:t>
            </a:r>
          </a:p>
        </p:txBody>
      </p:sp>
      <p:pic>
        <p:nvPicPr>
          <p:cNvPr id="6" name="Plassholder for bilde 5" descr="Hode med tannhjul">
            <a:extLst>
              <a:ext uri="{FF2B5EF4-FFF2-40B4-BE49-F238E27FC236}">
                <a16:creationId xmlns:a16="http://schemas.microsoft.com/office/drawing/2014/main" id="{F966D58D-714D-4568-AD81-5CFFF437172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3841" r="13841"/>
          <a:stretch>
            <a:fillRect/>
          </a:stretch>
        </p:blipFill>
        <p:spPr>
          <a:xfrm>
            <a:off x="6539493" y="1275606"/>
            <a:ext cx="2376488" cy="3286868"/>
          </a:xfrm>
        </p:spPr>
      </p:pic>
    </p:spTree>
    <p:extLst>
      <p:ext uri="{BB962C8B-B14F-4D97-AF65-F5344CB8AC3E}">
        <p14:creationId xmlns:p14="http://schemas.microsoft.com/office/powerpoint/2010/main" val="305088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4EE221F-6361-4931-B6BA-5CC4808BB8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3625864"/>
              </p:ext>
            </p:extLst>
          </p:nvPr>
        </p:nvGraphicFramePr>
        <p:xfrm>
          <a:off x="1542197" y="442833"/>
          <a:ext cx="6741994" cy="4257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tel 3">
            <a:extLst>
              <a:ext uri="{FF2B5EF4-FFF2-40B4-BE49-F238E27FC236}">
                <a16:creationId xmlns:a16="http://schemas.microsoft.com/office/drawing/2014/main" id="{EF5BF4E6-9C60-4000-9B63-06F153164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Prosessbeskrivelse</a:t>
            </a:r>
          </a:p>
        </p:txBody>
      </p:sp>
      <p:sp>
        <p:nvSpPr>
          <p:cNvPr id="5" name="Pil: høyre 4">
            <a:extLst>
              <a:ext uri="{FF2B5EF4-FFF2-40B4-BE49-F238E27FC236}">
                <a16:creationId xmlns:a16="http://schemas.microsoft.com/office/drawing/2014/main" id="{A599F82B-4E8A-4536-9C1D-8C3AAB8E4283}"/>
              </a:ext>
            </a:extLst>
          </p:cNvPr>
          <p:cNvSpPr/>
          <p:nvPr/>
        </p:nvSpPr>
        <p:spPr>
          <a:xfrm>
            <a:off x="1542197" y="3676555"/>
            <a:ext cx="5500047" cy="723332"/>
          </a:xfrm>
          <a:prstGeom prst="rightArrow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1D10E1CE-6C96-4041-AD37-0D6111236C74}"/>
              </a:ext>
            </a:extLst>
          </p:cNvPr>
          <p:cNvSpPr txBox="1"/>
          <p:nvPr/>
        </p:nvSpPr>
        <p:spPr>
          <a:xfrm>
            <a:off x="1542197" y="3853555"/>
            <a:ext cx="4722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Fast kontaktperson gjennom hele prosessen</a:t>
            </a:r>
          </a:p>
        </p:txBody>
      </p:sp>
    </p:spTree>
    <p:extLst>
      <p:ext uri="{BB962C8B-B14F-4D97-AF65-F5344CB8AC3E}">
        <p14:creationId xmlns:p14="http://schemas.microsoft.com/office/powerpoint/2010/main" val="341715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7049FAE8-CCCB-4534-900C-7AF2E03D3605}"/>
              </a:ext>
            </a:extLst>
          </p:cNvPr>
          <p:cNvSpPr txBox="1"/>
          <p:nvPr/>
        </p:nvSpPr>
        <p:spPr>
          <a:xfrm>
            <a:off x="489098" y="1249326"/>
            <a:ext cx="8783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0" b="0" i="0" u="none" strike="noStrike" kern="1200" cap="none" spc="0" normalizeH="0" baseline="0" noProof="0">
                <a:ln>
                  <a:noFill/>
                </a:ln>
                <a:solidFill>
                  <a:srgbClr val="3E383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Sammen får vi flere i arbeid! </a:t>
            </a:r>
          </a:p>
        </p:txBody>
      </p:sp>
    </p:spTree>
    <p:extLst>
      <p:ext uri="{BB962C8B-B14F-4D97-AF65-F5344CB8AC3E}">
        <p14:creationId xmlns:p14="http://schemas.microsoft.com/office/powerpoint/2010/main" val="3763837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innhold 16">
            <a:extLst>
              <a:ext uri="{FF2B5EF4-FFF2-40B4-BE49-F238E27FC236}">
                <a16:creationId xmlns:a16="http://schemas.microsoft.com/office/drawing/2014/main" id="{BDF88FB9-C286-4A6C-B3B5-10C673E870F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b-NO"/>
              <a:t> 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82DA18DF-7700-4010-BDDE-BAE1961956AB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endParaRPr lang="nb-NO"/>
          </a:p>
          <a:p>
            <a:endParaRPr lang="nb-NO"/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5A6A9F0D-B6CB-43B8-8304-34A75BC1595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33659" y="1282390"/>
            <a:ext cx="3915305" cy="3418712"/>
          </a:xfrm>
        </p:spPr>
        <p:txBody>
          <a:bodyPr>
            <a:normAutofit fontScale="85000" lnSpcReduction="20000"/>
          </a:bodyPr>
          <a:lstStyle/>
          <a:p>
            <a:endParaRPr lang="nb-NO" dirty="0"/>
          </a:p>
          <a:p>
            <a:r>
              <a:rPr lang="nb-NO" b="1" dirty="0">
                <a:latin typeface="Arial"/>
                <a:cs typeface="Arial"/>
              </a:rPr>
              <a:t>NAV Trøndelag:</a:t>
            </a:r>
          </a:p>
          <a:p>
            <a:r>
              <a:rPr lang="nb-NO" dirty="0">
                <a:latin typeface="Arial"/>
                <a:cs typeface="Arial"/>
              </a:rPr>
              <a:t>Prosjektleder Kirsti Kildahl Johansen</a:t>
            </a:r>
            <a:endParaRPr lang="nb-NO" dirty="0"/>
          </a:p>
          <a:p>
            <a:r>
              <a:rPr lang="nb-NO" dirty="0">
                <a:latin typeface="Arial"/>
                <a:cs typeface="Arial"/>
                <a:hlinkClick r:id="rId3"/>
              </a:rPr>
              <a:t>Kirsti.kildahl.johansen@nav.no</a:t>
            </a:r>
            <a:r>
              <a:rPr lang="nb-NO" dirty="0">
                <a:latin typeface="Arial"/>
                <a:cs typeface="Arial"/>
              </a:rPr>
              <a:t> </a:t>
            </a:r>
            <a:endParaRPr lang="nb-NO" dirty="0"/>
          </a:p>
          <a:p>
            <a:endParaRPr lang="nb-NO" dirty="0"/>
          </a:p>
          <a:p>
            <a:r>
              <a:rPr lang="nb-NO" b="1" dirty="0">
                <a:latin typeface="Arial"/>
                <a:cs typeface="Arial"/>
              </a:rPr>
              <a:t>NAV </a:t>
            </a:r>
            <a:r>
              <a:rPr lang="nb-NO" b="1" dirty="0" err="1">
                <a:latin typeface="Arial"/>
                <a:cs typeface="Arial"/>
              </a:rPr>
              <a:t>Vestland</a:t>
            </a:r>
            <a:r>
              <a:rPr lang="nb-NO" b="1" dirty="0">
                <a:latin typeface="Arial"/>
                <a:cs typeface="Arial"/>
              </a:rPr>
              <a:t> :</a:t>
            </a:r>
          </a:p>
          <a:p>
            <a:r>
              <a:rPr lang="nb-NO" dirty="0">
                <a:latin typeface="Arial"/>
                <a:cs typeface="Arial"/>
              </a:rPr>
              <a:t>Prosjektleder Ragnhild Friis-Ottessen</a:t>
            </a:r>
            <a:endParaRPr lang="nb-NO" dirty="0"/>
          </a:p>
          <a:p>
            <a:r>
              <a:rPr lang="nb-NO" dirty="0">
                <a:latin typeface="Arial"/>
                <a:cs typeface="Arial"/>
                <a:hlinkClick r:id="rId4"/>
              </a:rPr>
              <a:t>Ragnhild.friis-ottessen@nav.no</a:t>
            </a:r>
            <a:r>
              <a:rPr lang="nb-NO" dirty="0">
                <a:latin typeface="Arial"/>
                <a:cs typeface="Arial"/>
              </a:rPr>
              <a:t> </a:t>
            </a:r>
          </a:p>
          <a:p>
            <a:endParaRPr lang="nb-NO" b="1" dirty="0">
              <a:latin typeface="Arial"/>
              <a:cs typeface="Arial"/>
            </a:endParaRPr>
          </a:p>
          <a:p>
            <a:r>
              <a:rPr lang="nb-NO" b="1" dirty="0">
                <a:latin typeface="Arial"/>
                <a:cs typeface="Arial"/>
              </a:rPr>
              <a:t>NAV Oslo: </a:t>
            </a:r>
            <a:endParaRPr lang="nb-NO" dirty="0"/>
          </a:p>
          <a:p>
            <a:r>
              <a:rPr lang="nb-NO" dirty="0">
                <a:latin typeface="Arial"/>
                <a:cs typeface="Arial"/>
              </a:rPr>
              <a:t>Prosjektleder Rita Walberg</a:t>
            </a:r>
            <a:endParaRPr lang="nb-NO" dirty="0"/>
          </a:p>
          <a:p>
            <a:r>
              <a:rPr lang="nb-NO" dirty="0">
                <a:latin typeface="Arial"/>
                <a:cs typeface="Arial"/>
                <a:hlinkClick r:id="rId5"/>
              </a:rPr>
              <a:t>Rita.walberg@nav.no</a:t>
            </a:r>
            <a:r>
              <a:rPr lang="nb-NO" dirty="0">
                <a:latin typeface="Arial"/>
                <a:cs typeface="Arial"/>
              </a:rPr>
              <a:t> </a:t>
            </a:r>
          </a:p>
          <a:p>
            <a:endParaRPr lang="nb-NO" dirty="0">
              <a:latin typeface="Arial"/>
              <a:cs typeface="Arial"/>
            </a:endParaRPr>
          </a:p>
          <a:p>
            <a:r>
              <a:rPr lang="nb-NO" b="1" dirty="0">
                <a:latin typeface="Arial"/>
                <a:cs typeface="Arial"/>
              </a:rPr>
              <a:t>Arbeids- og velferdsdirektoratet:</a:t>
            </a:r>
          </a:p>
          <a:p>
            <a:r>
              <a:rPr lang="nb-NO" dirty="0">
                <a:latin typeface="Arial"/>
                <a:cs typeface="Arial"/>
              </a:rPr>
              <a:t>Kristin Vold Hjerpås</a:t>
            </a:r>
            <a:endParaRPr lang="nb-NO" dirty="0"/>
          </a:p>
          <a:p>
            <a:r>
              <a:rPr lang="nb-NO" dirty="0">
                <a:latin typeface="Arial"/>
                <a:cs typeface="Arial"/>
                <a:hlinkClick r:id="rId6"/>
              </a:rPr>
              <a:t>Kristin.vold.hjerpas@nav.no</a:t>
            </a:r>
            <a:r>
              <a:rPr lang="nb-NO" dirty="0">
                <a:latin typeface="Arial"/>
                <a:cs typeface="Arial"/>
              </a:rPr>
              <a:t> </a:t>
            </a:r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7" name="Plassholder for innhold 6" descr="Gruppe med kvinner">
            <a:extLst>
              <a:ext uri="{FF2B5EF4-FFF2-40B4-BE49-F238E27FC236}">
                <a16:creationId xmlns:a16="http://schemas.microsoft.com/office/drawing/2014/main" id="{2735CA67-60CD-4053-8412-8E3950FDF76B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82596" y="1582414"/>
            <a:ext cx="2914031" cy="3278465"/>
          </a:xfrm>
        </p:spPr>
      </p:pic>
      <p:sp>
        <p:nvSpPr>
          <p:cNvPr id="9" name="Tittel 8">
            <a:extLst>
              <a:ext uri="{FF2B5EF4-FFF2-40B4-BE49-F238E27FC236}">
                <a16:creationId xmlns:a16="http://schemas.microsoft.com/office/drawing/2014/main" id="{53820BE1-1512-4FEE-9D2E-B4A9DE57D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781" y="245070"/>
            <a:ext cx="8386763" cy="812695"/>
          </a:xfrm>
        </p:spPr>
        <p:txBody>
          <a:bodyPr>
            <a:normAutofit/>
          </a:bodyPr>
          <a:lstStyle/>
          <a:p>
            <a:r>
              <a:rPr lang="nb-NO" sz="2700">
                <a:solidFill>
                  <a:srgbClr val="990099"/>
                </a:solidFill>
                <a:latin typeface="Arial"/>
                <a:cs typeface="Arial"/>
              </a:rPr>
              <a:t>Kontaktinformasjon Vi inkluderer! i NAV</a:t>
            </a:r>
          </a:p>
        </p:txBody>
      </p:sp>
    </p:spTree>
    <p:extLst>
      <p:ext uri="{BB962C8B-B14F-4D97-AF65-F5344CB8AC3E}">
        <p14:creationId xmlns:p14="http://schemas.microsoft.com/office/powerpoint/2010/main" val="3152382723"/>
      </p:ext>
    </p:extLst>
  </p:cSld>
  <p:clrMapOvr>
    <a:masterClrMapping/>
  </p:clrMapOvr>
</p:sld>
</file>

<file path=ppt/theme/theme1.xml><?xml version="1.0" encoding="utf-8"?>
<a:theme xmlns:a="http://schemas.openxmlformats.org/drawingml/2006/main" name="NAV-mal widescreen bokmål (16.9)">
  <a:themeElements>
    <a:clrScheme name="Office">
      <a:dk1>
        <a:srgbClr val="3E3832"/>
      </a:dk1>
      <a:lt1>
        <a:sysClr val="window" lastClr="FFFFFF"/>
      </a:lt1>
      <a:dk2>
        <a:srgbClr val="C30000"/>
      </a:dk2>
      <a:lt2>
        <a:srgbClr val="878787"/>
      </a:lt2>
      <a:accent1>
        <a:srgbClr val="DADADA"/>
      </a:accent1>
      <a:accent2>
        <a:srgbClr val="EFEFEF"/>
      </a:accent2>
      <a:accent3>
        <a:srgbClr val="66CBEC"/>
      </a:accent3>
      <a:accent4>
        <a:srgbClr val="005B82"/>
      </a:accent4>
      <a:accent5>
        <a:srgbClr val="06893A"/>
      </a:accent5>
      <a:accent6>
        <a:srgbClr val="A2AD00"/>
      </a:accent6>
      <a:hlink>
        <a:srgbClr val="0000FF"/>
      </a:hlink>
      <a:folHlink>
        <a:srgbClr val="800080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V-mal widescreen bokmål (16.9).pptx" id="{8B673FFB-53CF-42C0-964F-2CD16DA821B2}" vid="{A3B67BA1-3575-49B6-8089-0ADB2261CBA7}"/>
    </a:ext>
  </a:extLst>
</a:theme>
</file>

<file path=ppt/theme/theme2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9119b49b-2cc3-444e-b755-8692f4554da6" ContentTypeId="0x0101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702127FF4919748AEB2667C47748F33" ma:contentTypeVersion="11" ma:contentTypeDescription="Opprett et nytt dokument." ma:contentTypeScope="" ma:versionID="952756c9dada581c2b75547090e57b14">
  <xsd:schema xmlns:xsd="http://www.w3.org/2001/XMLSchema" xmlns:xs="http://www.w3.org/2001/XMLSchema" xmlns:p="http://schemas.microsoft.com/office/2006/metadata/properties" xmlns:ns2="eca9002b-3d13-49f7-99e8-7ac79955d6f2" xmlns:ns3="9b8cd108-77c2-47fd-84b2-3b41ad9d3ba6" targetNamespace="http://schemas.microsoft.com/office/2006/metadata/properties" ma:root="true" ma:fieldsID="6da552120eeee5caf859e40822fd0858" ns2:_="" ns3:_="">
    <xsd:import namespace="eca9002b-3d13-49f7-99e8-7ac79955d6f2"/>
    <xsd:import namespace="9b8cd108-77c2-47fd-84b2-3b41ad9d3b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a9002b-3d13-49f7-99e8-7ac79955d6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8cd108-77c2-47fd-84b2-3b41ad9d3ba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760FEB-3FDD-4FA5-A88B-64ADF955346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9b8cd108-77c2-47fd-84b2-3b41ad9d3ba6"/>
    <ds:schemaRef ds:uri="http://purl.org/dc/elements/1.1/"/>
    <ds:schemaRef ds:uri="http://schemas.microsoft.com/office/2006/metadata/properties"/>
    <ds:schemaRef ds:uri="eca9002b-3d13-49f7-99e8-7ac79955d6f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9AE7603-2EB4-4BD2-93DF-3FC6BE67C1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80D8DF-6DAA-44DF-8E74-69FE6C5F0EF7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0747CB6D-5DD1-4DDA-ABF6-5078E306B2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a9002b-3d13-49f7-99e8-7ac79955d6f2"/>
    <ds:schemaRef ds:uri="9b8cd108-77c2-47fd-84b2-3b41ad9d3b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530</Words>
  <Application>Microsoft Office PowerPoint</Application>
  <PresentationFormat>Skjermfremvisning (16:9)</PresentationFormat>
  <Paragraphs>81</Paragraphs>
  <Slides>9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9</vt:i4>
      </vt:variant>
    </vt:vector>
  </HeadingPairs>
  <TitlesOfParts>
    <vt:vector size="17" baseType="lpstr">
      <vt:lpstr>Arial</vt:lpstr>
      <vt:lpstr>Arial,Sans-Serif</vt:lpstr>
      <vt:lpstr>Calibri</vt:lpstr>
      <vt:lpstr>Calibri Light</vt:lpstr>
      <vt:lpstr>Source Sans Pro</vt:lpstr>
      <vt:lpstr>Wingdings</vt:lpstr>
      <vt:lpstr>NAV-mal widescreen bokmål (16.9)</vt:lpstr>
      <vt:lpstr>Egendefinert utforming</vt:lpstr>
      <vt:lpstr>Inkluderingsdugnaden</vt:lpstr>
      <vt:lpstr>Inkluderingsdugnaden har tre innsatsområder:</vt:lpstr>
      <vt:lpstr>PowerPoint-presentasjon</vt:lpstr>
      <vt:lpstr>Målgruppe</vt:lpstr>
      <vt:lpstr>PowerPoint-presentasjon</vt:lpstr>
      <vt:lpstr>Vi Inkluderer! skal sørge for:</vt:lpstr>
      <vt:lpstr>Prosessbeskrivelse</vt:lpstr>
      <vt:lpstr>PowerPoint-presentasjon</vt:lpstr>
      <vt:lpstr>Kontaktinformasjon Vi inkluderer! i NAV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Friis-Ottessen, Ragnhild</dc:creator>
  <cp:lastModifiedBy>Janne Krohn-Hansen</cp:lastModifiedBy>
  <cp:revision>56</cp:revision>
  <cp:lastPrinted>2019-10-02T06:19:41Z</cp:lastPrinted>
  <dcterms:created xsi:type="dcterms:W3CDTF">2019-08-09T12:11:48Z</dcterms:created>
  <dcterms:modified xsi:type="dcterms:W3CDTF">2019-10-08T10:18:32Z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3491420-1ae2-4120-89e6-e6f668f067e2_Enabled">
    <vt:lpwstr>True</vt:lpwstr>
  </property>
  <property fmtid="{D5CDD505-2E9C-101B-9397-08002B2CF9AE}" pid="3" name="MSIP_Label_d3491420-1ae2-4120-89e6-e6f668f067e2_SiteId">
    <vt:lpwstr>62366534-1ec3-4962-8869-9b5535279d0b</vt:lpwstr>
  </property>
  <property fmtid="{D5CDD505-2E9C-101B-9397-08002B2CF9AE}" pid="4" name="MSIP_Label_d3491420-1ae2-4120-89e6-e6f668f067e2_Owner">
    <vt:lpwstr>Ragnhild.Friis-Ottessen@nav.no</vt:lpwstr>
  </property>
  <property fmtid="{D5CDD505-2E9C-101B-9397-08002B2CF9AE}" pid="5" name="MSIP_Label_d3491420-1ae2-4120-89e6-e6f668f067e2_SetDate">
    <vt:lpwstr>2019-08-09T12:48:57.6795441Z</vt:lpwstr>
  </property>
  <property fmtid="{D5CDD505-2E9C-101B-9397-08002B2CF9AE}" pid="6" name="MSIP_Label_d3491420-1ae2-4120-89e6-e6f668f067e2_Name">
    <vt:lpwstr>NAV Internt</vt:lpwstr>
  </property>
  <property fmtid="{D5CDD505-2E9C-101B-9397-08002B2CF9AE}" pid="7" name="MSIP_Label_d3491420-1ae2-4120-89e6-e6f668f067e2_Application">
    <vt:lpwstr>Microsoft Azure Information Protection</vt:lpwstr>
  </property>
  <property fmtid="{D5CDD505-2E9C-101B-9397-08002B2CF9AE}" pid="8" name="MSIP_Label_d3491420-1ae2-4120-89e6-e6f668f067e2_ActionId">
    <vt:lpwstr>55064870-3e06-42fc-9377-2d92d4c49510</vt:lpwstr>
  </property>
  <property fmtid="{D5CDD505-2E9C-101B-9397-08002B2CF9AE}" pid="9" name="MSIP_Label_d3491420-1ae2-4120-89e6-e6f668f067e2_Extended_MSFT_Method">
    <vt:lpwstr>Automatic</vt:lpwstr>
  </property>
  <property fmtid="{D5CDD505-2E9C-101B-9397-08002B2CF9AE}" pid="10" name="Sensitivity">
    <vt:lpwstr>NAV Internt</vt:lpwstr>
  </property>
  <property fmtid="{D5CDD505-2E9C-101B-9397-08002B2CF9AE}" pid="11" name="ContentTypeId">
    <vt:lpwstr>0x0101005702127FF4919748AEB2667C47748F33</vt:lpwstr>
  </property>
</Properties>
</file>